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542" r:id="rId2"/>
    <p:sldId id="734" r:id="rId3"/>
    <p:sldId id="746" r:id="rId4"/>
    <p:sldId id="717" r:id="rId5"/>
    <p:sldId id="499" r:id="rId6"/>
    <p:sldId id="639" r:id="rId7"/>
    <p:sldId id="534" r:id="rId8"/>
    <p:sldId id="700" r:id="rId9"/>
    <p:sldId id="694" r:id="rId10"/>
    <p:sldId id="695" r:id="rId11"/>
    <p:sldId id="696" r:id="rId12"/>
    <p:sldId id="697" r:id="rId13"/>
    <p:sldId id="698" r:id="rId14"/>
    <p:sldId id="699" r:id="rId15"/>
    <p:sldId id="693" r:id="rId16"/>
    <p:sldId id="745" r:id="rId17"/>
    <p:sldId id="740" r:id="rId18"/>
    <p:sldId id="741" r:id="rId19"/>
    <p:sldId id="742" r:id="rId20"/>
    <p:sldId id="743" r:id="rId21"/>
    <p:sldId id="744" r:id="rId22"/>
    <p:sldId id="749" r:id="rId23"/>
    <p:sldId id="750" r:id="rId24"/>
    <p:sldId id="704" r:id="rId25"/>
    <p:sldId id="751" r:id="rId26"/>
    <p:sldId id="755" r:id="rId27"/>
    <p:sldId id="757" r:id="rId28"/>
    <p:sldId id="758" r:id="rId29"/>
    <p:sldId id="759" r:id="rId30"/>
    <p:sldId id="761" r:id="rId31"/>
    <p:sldId id="762" r:id="rId32"/>
    <p:sldId id="763" r:id="rId33"/>
    <p:sldId id="509" r:id="rId34"/>
    <p:sldId id="771" r:id="rId35"/>
    <p:sldId id="764" r:id="rId36"/>
    <p:sldId id="769" r:id="rId37"/>
    <p:sldId id="767" r:id="rId38"/>
    <p:sldId id="748" r:id="rId39"/>
    <p:sldId id="765" r:id="rId40"/>
    <p:sldId id="718" r:id="rId41"/>
    <p:sldId id="709" r:id="rId42"/>
    <p:sldId id="766" r:id="rId43"/>
    <p:sldId id="711" r:id="rId44"/>
    <p:sldId id="647" r:id="rId45"/>
    <p:sldId id="738" r:id="rId46"/>
    <p:sldId id="735" r:id="rId47"/>
    <p:sldId id="736" r:id="rId48"/>
    <p:sldId id="737" r:id="rId49"/>
    <p:sldId id="768" r:id="rId50"/>
    <p:sldId id="713" r:id="rId51"/>
    <p:sldId id="770" r:id="rId52"/>
    <p:sldId id="714" r:id="rId5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CA81"/>
    <a:srgbClr val="A0B7E9"/>
    <a:srgbClr val="161920"/>
    <a:srgbClr val="0E1730"/>
    <a:srgbClr val="CA265B"/>
    <a:srgbClr val="3AB68A"/>
    <a:srgbClr val="7B8BB3"/>
    <a:srgbClr val="137CF8"/>
    <a:srgbClr val="5DDDA6"/>
    <a:srgbClr val="CECC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72" autoAdjust="0"/>
    <p:restoredTop sz="98805" autoAdjust="0"/>
  </p:normalViewPr>
  <p:slideViewPr>
    <p:cSldViewPr snapToGrid="0" snapToObjects="1">
      <p:cViewPr varScale="1">
        <p:scale>
          <a:sx n="89" d="100"/>
          <a:sy n="89" d="100"/>
        </p:scale>
        <p:origin x="-1928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66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printerSettings" Target="printerSettings/printerSettings1.bin"/><Relationship Id="rId56" Type="http://schemas.openxmlformats.org/officeDocument/2006/relationships/presProps" Target="presProps.xml"/><Relationship Id="rId57" Type="http://schemas.openxmlformats.org/officeDocument/2006/relationships/viewProps" Target="viewProps.xml"/><Relationship Id="rId58" Type="http://schemas.openxmlformats.org/officeDocument/2006/relationships/theme" Target="theme/theme1.xml"/><Relationship Id="rId59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4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33.png>
</file>

<file path=ppt/media/image34.png>
</file>

<file path=ppt/media/image36.png>
</file>

<file path=ppt/media/image65.png>
</file>

<file path=ppt/media/image66.png>
</file>

<file path=ppt/media/image67.png>
</file>

<file path=ppt/media/image7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1EB45C-8114-C243-8E1F-D22FE5297BD3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C0B1A-A5F3-4E46-8999-3B7E73311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875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1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83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79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49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08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6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08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99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32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14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F603C-6408-B94C-87D3-B87E7040F2BD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62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4.emf"/><Relationship Id="rId8" Type="http://schemas.openxmlformats.org/officeDocument/2006/relationships/image" Target="../media/image25.emf"/><Relationship Id="rId9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6" Type="http://schemas.openxmlformats.org/officeDocument/2006/relationships/image" Target="../media/image27.emf"/><Relationship Id="rId7" Type="http://schemas.openxmlformats.org/officeDocument/2006/relationships/image" Target="../media/image31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5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3.png"/><Relationship Id="rId5" Type="http://schemas.openxmlformats.org/officeDocument/2006/relationships/image" Target="../media/image36.png"/><Relationship Id="rId6" Type="http://schemas.openxmlformats.org/officeDocument/2006/relationships/image" Target="../media/image3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34.png"/><Relationship Id="rId5" Type="http://schemas.openxmlformats.org/officeDocument/2006/relationships/image" Target="../media/image33.png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6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22.emf"/><Relationship Id="rId5" Type="http://schemas.openxmlformats.org/officeDocument/2006/relationships/image" Target="../media/image24.emf"/><Relationship Id="rId6" Type="http://schemas.openxmlformats.org/officeDocument/2006/relationships/image" Target="../media/image23.emf"/><Relationship Id="rId7" Type="http://schemas.openxmlformats.org/officeDocument/2006/relationships/image" Target="../media/image40.emf"/><Relationship Id="rId8" Type="http://schemas.openxmlformats.org/officeDocument/2006/relationships/image" Target="../media/image41.emf"/><Relationship Id="rId9" Type="http://schemas.openxmlformats.org/officeDocument/2006/relationships/image" Target="../media/image42.emf"/><Relationship Id="rId10" Type="http://schemas.openxmlformats.org/officeDocument/2006/relationships/image" Target="../media/image43.emf"/><Relationship Id="rId11" Type="http://schemas.openxmlformats.org/officeDocument/2006/relationships/image" Target="../media/image4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39.emf"/><Relationship Id="rId5" Type="http://schemas.openxmlformats.org/officeDocument/2006/relationships/image" Target="../media/image44.emf"/><Relationship Id="rId6" Type="http://schemas.openxmlformats.org/officeDocument/2006/relationships/image" Target="../media/image30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5" Type="http://schemas.openxmlformats.org/officeDocument/2006/relationships/image" Target="../media/image44.emf"/><Relationship Id="rId6" Type="http://schemas.openxmlformats.org/officeDocument/2006/relationships/image" Target="../media/image4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6" Type="http://schemas.openxmlformats.org/officeDocument/2006/relationships/image" Target="../media/image49.emf"/><Relationship Id="rId7" Type="http://schemas.openxmlformats.org/officeDocument/2006/relationships/image" Target="../media/image50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5" Type="http://schemas.openxmlformats.org/officeDocument/2006/relationships/image" Target="../media/image54.emf"/><Relationship Id="rId6" Type="http://schemas.openxmlformats.org/officeDocument/2006/relationships/image" Target="../media/image55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5" Type="http://schemas.openxmlformats.org/officeDocument/2006/relationships/image" Target="../media/image54.emf"/><Relationship Id="rId6" Type="http://schemas.openxmlformats.org/officeDocument/2006/relationships/image" Target="../media/image5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6" Type="http://schemas.openxmlformats.org/officeDocument/2006/relationships/image" Target="../media/image5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4" Type="http://schemas.openxmlformats.org/officeDocument/2006/relationships/image" Target="../media/image45.emf"/><Relationship Id="rId5" Type="http://schemas.openxmlformats.org/officeDocument/2006/relationships/image" Target="../media/image46.emf"/><Relationship Id="rId6" Type="http://schemas.openxmlformats.org/officeDocument/2006/relationships/image" Target="../media/image59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9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60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66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4" Type="http://schemas.openxmlformats.org/officeDocument/2006/relationships/image" Target="../media/image68.emf"/><Relationship Id="rId5" Type="http://schemas.openxmlformats.org/officeDocument/2006/relationships/image" Target="../media/image69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jpeg"/><Relationship Id="rId7" Type="http://schemas.openxmlformats.org/officeDocument/2006/relationships/image" Target="../media/image13.emf"/><Relationship Id="rId8" Type="http://schemas.openxmlformats.org/officeDocument/2006/relationships/image" Target="../media/image14.png"/><Relationship Id="rId9" Type="http://schemas.openxmlformats.org/officeDocument/2006/relationships/image" Target="../media/image15.emf"/><Relationship Id="rId10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4" Type="http://schemas.openxmlformats.org/officeDocument/2006/relationships/image" Target="../media/image73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7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2.jpeg"/><Relationship Id="rId6" Type="http://schemas.openxmlformats.org/officeDocument/2006/relationships/image" Target="../media/image19.jpeg"/><Relationship Id="rId7" Type="http://schemas.openxmlformats.org/officeDocument/2006/relationships/image" Target="../media/image20.png"/><Relationship Id="rId8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" y="-406606"/>
            <a:ext cx="9143999" cy="7478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4200" dirty="0" smtClean="0">
              <a:latin typeface="Gill Sans Light"/>
              <a:cs typeface="Gill Sans Light"/>
            </a:endParaRPr>
          </a:p>
          <a:p>
            <a:pPr algn="ctr"/>
            <a:endParaRPr lang="en-US" sz="3500" i="1" dirty="0" smtClean="0">
              <a:latin typeface="Gill Sans Light"/>
              <a:cs typeface="Gill Sans Light"/>
            </a:endParaRPr>
          </a:p>
          <a:p>
            <a:pPr algn="ctr"/>
            <a:endParaRPr lang="en-US" sz="4500" b="1" dirty="0" smtClean="0">
              <a:latin typeface="Gill Sans Light"/>
              <a:cs typeface="Gill Sans Light"/>
            </a:endParaRPr>
          </a:p>
          <a:p>
            <a:pPr algn="ctr"/>
            <a:r>
              <a:rPr lang="en-US" sz="4500" b="1" dirty="0">
                <a:latin typeface="Gill Sans Light"/>
                <a:cs typeface="Gill Sans Light"/>
              </a:rPr>
              <a:t/>
            </a:r>
            <a:br>
              <a:rPr lang="en-US" sz="4500" b="1" dirty="0">
                <a:latin typeface="Gill Sans Light"/>
                <a:cs typeface="Gill Sans Light"/>
              </a:rPr>
            </a:br>
            <a:endParaRPr lang="en-US" sz="20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r>
              <a:rPr lang="en-US" sz="3200" b="1" dirty="0" err="1" smtClean="0">
                <a:latin typeface="Gill Sans Light"/>
                <a:cs typeface="Gill Sans Light"/>
              </a:rPr>
              <a:t>Dimitris</a:t>
            </a:r>
            <a:r>
              <a:rPr lang="en-US" sz="3200" b="1" dirty="0" smtClean="0">
                <a:latin typeface="Gill Sans Light"/>
                <a:cs typeface="Gill Sans Light"/>
              </a:rPr>
              <a:t> </a:t>
            </a:r>
            <a:r>
              <a:rPr lang="en-US" sz="3200" b="1" dirty="0" err="1" smtClean="0">
                <a:latin typeface="Gill Sans Light"/>
                <a:cs typeface="Gill Sans Light"/>
              </a:rPr>
              <a:t>Papailiopoulos</a:t>
            </a:r>
            <a:endParaRPr lang="en-US" sz="3200" b="1" dirty="0" smtClean="0">
              <a:latin typeface="Gill Sans Light"/>
              <a:cs typeface="Gill Sans Light"/>
            </a:endParaRPr>
          </a:p>
          <a:p>
            <a:pPr algn="ctr"/>
            <a:endParaRPr lang="en-US" sz="3000" dirty="0" smtClean="0"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74706"/>
            <a:ext cx="9144000" cy="1897648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i="1" dirty="0" smtClean="0">
                <a:latin typeface="Gill Sans Light"/>
                <a:cs typeface="Gill Sans Light"/>
              </a:rPr>
              <a:t>Convergence Rates of </a:t>
            </a:r>
            <a:r>
              <a:rPr lang="en-US" sz="6000" i="1" dirty="0" err="1" smtClean="0">
                <a:latin typeface="Gill Sans Light"/>
                <a:cs typeface="Gill Sans Light"/>
              </a:rPr>
              <a:t>Hogwild</a:t>
            </a:r>
            <a:r>
              <a:rPr lang="en-US" sz="6000" i="1" dirty="0" smtClean="0">
                <a:latin typeface="Gill Sans Light"/>
                <a:cs typeface="Gill Sans Light"/>
              </a:rPr>
              <a:t>!</a:t>
            </a:r>
            <a:endParaRPr lang="en-US" sz="6000" i="1" dirty="0">
              <a:latin typeface="Gill Sans Light"/>
              <a:cs typeface="Gill Sans Ligh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</a:extLst>
          </a:blip>
          <a:srcRect b="34794"/>
          <a:stretch/>
        </p:blipFill>
        <p:spPr>
          <a:xfrm>
            <a:off x="2634169" y="4407000"/>
            <a:ext cx="3890403" cy="1703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883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HOGWILD! as noisy SGD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260" y="870987"/>
            <a:ext cx="89796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1295" y="1420373"/>
            <a:ext cx="490979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b="1" u="sng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 is the k-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th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sampled data point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285750" indent="-285750">
              <a:buFont typeface="Arial"/>
              <a:buChar char="•"/>
            </a:pP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Fact: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Cores don’t read “actual” iterates   but “noisy iterates” 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7260" y="3442874"/>
            <a:ext cx="886673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After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processed samples, the contents of RAM are:</a:t>
            </a:r>
          </a:p>
          <a:p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(atomic writes + </a:t>
            </a:r>
            <a:r>
              <a:rPr lang="en-US" sz="2100" i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commutativity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)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80" y="1545269"/>
            <a:ext cx="304800" cy="22352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288" y="2507835"/>
            <a:ext cx="345440" cy="22352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246" y="2785152"/>
            <a:ext cx="345440" cy="325120"/>
          </a:xfrm>
          <a:prstGeom prst="rect">
            <a:avLst/>
          </a:prstGeom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26563" y="1041865"/>
            <a:ext cx="4026667" cy="1945154"/>
            <a:chOff x="26563" y="810985"/>
            <a:chExt cx="5033330" cy="2431443"/>
          </a:xfrm>
        </p:grpSpPr>
        <p:pic>
          <p:nvPicPr>
            <p:cNvPr id="16" name="Picture 15" descr="bipartite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63" y="810985"/>
              <a:ext cx="1832064" cy="2431443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2069738" y="1027484"/>
              <a:ext cx="2990155" cy="2101049"/>
              <a:chOff x="1733658" y="1717210"/>
              <a:chExt cx="4271652" cy="300149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1748088" y="2207835"/>
                <a:ext cx="4257222" cy="2510873"/>
              </a:xfrm>
              <a:prstGeom prst="rect">
                <a:avLst/>
              </a:prstGeom>
              <a:solidFill>
                <a:srgbClr val="5266FF">
                  <a:alpha val="1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7290" y="2393339"/>
                <a:ext cx="3858711" cy="2154303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1733658" y="1717210"/>
                <a:ext cx="3718464" cy="501016"/>
              </a:xfrm>
              <a:prstGeom prst="rect">
                <a:avLst/>
              </a:prstGeom>
              <a:solidFill>
                <a:srgbClr val="0E173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 smtClean="0">
                    <a:solidFill>
                      <a:schemeClr val="bg1"/>
                    </a:solidFill>
                    <a:latin typeface="Gill Sans Light"/>
                    <a:cs typeface="Gill Sans Light"/>
                  </a:rPr>
                  <a:t>Each processor in parallel</a:t>
                </a:r>
                <a:endParaRPr lang="en-US" sz="1400" b="1" dirty="0">
                  <a:solidFill>
                    <a:schemeClr val="bg1"/>
                  </a:solidFill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27" name="Rectangle 26"/>
          <p:cNvSpPr/>
          <p:nvPr/>
        </p:nvSpPr>
        <p:spPr>
          <a:xfrm>
            <a:off x="4241295" y="4841727"/>
            <a:ext cx="311935" cy="1029048"/>
          </a:xfrm>
          <a:prstGeom prst="rect">
            <a:avLst/>
          </a:prstGeom>
          <a:solidFill>
            <a:schemeClr val="tx1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050</a:t>
            </a:r>
            <a:endParaRPr lang="en-US" sz="17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81236" y="5151034"/>
            <a:ext cx="397736" cy="391583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 rot="19269684">
            <a:off x="1272031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1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8" name="TextBox 27"/>
          <p:cNvSpPr txBox="1"/>
          <p:nvPr/>
        </p:nvSpPr>
        <p:spPr>
          <a:xfrm rot="19269684">
            <a:off x="1970566" y="4296598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2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 rot="19269684">
            <a:off x="2690447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3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53230" y="4296600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RAM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308540" y="4841727"/>
            <a:ext cx="311935" cy="1029048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1</a:t>
            </a:r>
          </a:p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019893" y="4841727"/>
            <a:ext cx="311935" cy="102904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050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767585" y="4841727"/>
            <a:ext cx="311935" cy="102904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017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36599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HOGWILD! as noisy SGD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260" y="870987"/>
            <a:ext cx="89796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1295" y="1420373"/>
            <a:ext cx="490979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b="1" u="sng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 is the k-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th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sampled data point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285750" indent="-285750">
              <a:buFont typeface="Arial"/>
              <a:buChar char="•"/>
            </a:pP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Fact: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Cores don’t read “actual” iterates   but “noisy iterates” 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7260" y="3442874"/>
            <a:ext cx="886673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After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processed samples, the contents of RAM are:</a:t>
            </a:r>
          </a:p>
          <a:p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(atomic writes + </a:t>
            </a:r>
            <a:r>
              <a:rPr lang="en-US" sz="2100" i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commutativity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)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80" y="1545269"/>
            <a:ext cx="304800" cy="22352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288" y="2507835"/>
            <a:ext cx="345440" cy="22352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246" y="2785152"/>
            <a:ext cx="345440" cy="325120"/>
          </a:xfrm>
          <a:prstGeom prst="rect">
            <a:avLst/>
          </a:prstGeom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26563" y="1041865"/>
            <a:ext cx="4026667" cy="1945154"/>
            <a:chOff x="26563" y="810985"/>
            <a:chExt cx="5033330" cy="2431443"/>
          </a:xfrm>
        </p:grpSpPr>
        <p:pic>
          <p:nvPicPr>
            <p:cNvPr id="16" name="Picture 15" descr="bipartite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63" y="810985"/>
              <a:ext cx="1832064" cy="2431443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2069738" y="1027484"/>
              <a:ext cx="2990155" cy="2101049"/>
              <a:chOff x="1733658" y="1717210"/>
              <a:chExt cx="4271652" cy="300149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1748088" y="2207835"/>
                <a:ext cx="4257222" cy="2510873"/>
              </a:xfrm>
              <a:prstGeom prst="rect">
                <a:avLst/>
              </a:prstGeom>
              <a:solidFill>
                <a:srgbClr val="5266FF">
                  <a:alpha val="1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7290" y="2393339"/>
                <a:ext cx="3858711" cy="2154303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1733658" y="1717210"/>
                <a:ext cx="3718464" cy="501016"/>
              </a:xfrm>
              <a:prstGeom prst="rect">
                <a:avLst/>
              </a:prstGeom>
              <a:solidFill>
                <a:srgbClr val="0E173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 smtClean="0">
                    <a:solidFill>
                      <a:schemeClr val="bg1"/>
                    </a:solidFill>
                    <a:latin typeface="Gill Sans Light"/>
                    <a:cs typeface="Gill Sans Light"/>
                  </a:rPr>
                  <a:t>Each processor in parallel</a:t>
                </a:r>
                <a:endParaRPr lang="en-US" sz="1400" b="1" dirty="0">
                  <a:solidFill>
                    <a:schemeClr val="bg1"/>
                  </a:solidFill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27" name="Rectangle 26"/>
          <p:cNvSpPr/>
          <p:nvPr/>
        </p:nvSpPr>
        <p:spPr>
          <a:xfrm>
            <a:off x="4241295" y="4841727"/>
            <a:ext cx="311935" cy="1029048"/>
          </a:xfrm>
          <a:prstGeom prst="rect">
            <a:avLst/>
          </a:prstGeom>
          <a:solidFill>
            <a:schemeClr val="tx1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050</a:t>
            </a:r>
            <a:endParaRPr lang="en-US" sz="17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70242" y="4869540"/>
            <a:ext cx="397736" cy="391583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 rot="19269684">
            <a:off x="1272031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1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8" name="TextBox 27"/>
          <p:cNvSpPr txBox="1"/>
          <p:nvPr/>
        </p:nvSpPr>
        <p:spPr>
          <a:xfrm rot="19269684">
            <a:off x="1970566" y="4296598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2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 rot="19269684">
            <a:off x="2690447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3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53230" y="4296600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RAM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308540" y="4841727"/>
            <a:ext cx="311935" cy="1029048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1</a:t>
            </a:r>
          </a:p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019893" y="4841727"/>
            <a:ext cx="311935" cy="102904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050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767585" y="4841727"/>
            <a:ext cx="311935" cy="102904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017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90149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HOGWILD! as noisy SGD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260" y="870987"/>
            <a:ext cx="89796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1295" y="1420373"/>
            <a:ext cx="490979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b="1" u="sng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 is the k-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th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sampled data point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285750" indent="-285750">
              <a:buFont typeface="Arial"/>
              <a:buChar char="•"/>
            </a:pP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Fact: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Cores don’t read “actual” iterates   but “noisy iterates” 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7260" y="3442874"/>
            <a:ext cx="886673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After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processed samples, the contents of RAM are:</a:t>
            </a:r>
          </a:p>
          <a:p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(atomic writes + </a:t>
            </a:r>
            <a:r>
              <a:rPr lang="en-US" sz="2100" i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commutativity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)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80" y="1545269"/>
            <a:ext cx="304800" cy="22352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288" y="2507835"/>
            <a:ext cx="345440" cy="22352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246" y="2785152"/>
            <a:ext cx="345440" cy="325120"/>
          </a:xfrm>
          <a:prstGeom prst="rect">
            <a:avLst/>
          </a:prstGeom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26563" y="1041865"/>
            <a:ext cx="4026667" cy="1945154"/>
            <a:chOff x="26563" y="810985"/>
            <a:chExt cx="5033330" cy="2431443"/>
          </a:xfrm>
        </p:grpSpPr>
        <p:pic>
          <p:nvPicPr>
            <p:cNvPr id="16" name="Picture 15" descr="bipartite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63" y="810985"/>
              <a:ext cx="1832064" cy="2431443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2069738" y="1027484"/>
              <a:ext cx="2990155" cy="2101049"/>
              <a:chOff x="1733658" y="1717210"/>
              <a:chExt cx="4271652" cy="300149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1748088" y="2207835"/>
                <a:ext cx="4257222" cy="2510873"/>
              </a:xfrm>
              <a:prstGeom prst="rect">
                <a:avLst/>
              </a:prstGeom>
              <a:solidFill>
                <a:srgbClr val="5266FF">
                  <a:alpha val="1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7290" y="2393339"/>
                <a:ext cx="3858711" cy="2154303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1733658" y="1717210"/>
                <a:ext cx="3718464" cy="501016"/>
              </a:xfrm>
              <a:prstGeom prst="rect">
                <a:avLst/>
              </a:prstGeom>
              <a:solidFill>
                <a:srgbClr val="0E173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 smtClean="0">
                    <a:solidFill>
                      <a:schemeClr val="bg1"/>
                    </a:solidFill>
                    <a:latin typeface="Gill Sans Light"/>
                    <a:cs typeface="Gill Sans Light"/>
                  </a:rPr>
                  <a:t>Each processor in parallel</a:t>
                </a:r>
                <a:endParaRPr lang="en-US" sz="1400" b="1" dirty="0">
                  <a:solidFill>
                    <a:schemeClr val="bg1"/>
                  </a:solidFill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27" name="Rectangle 26"/>
          <p:cNvSpPr/>
          <p:nvPr/>
        </p:nvSpPr>
        <p:spPr>
          <a:xfrm>
            <a:off x="4241295" y="4841727"/>
            <a:ext cx="311935" cy="1029048"/>
          </a:xfrm>
          <a:prstGeom prst="rect">
            <a:avLst/>
          </a:prstGeom>
          <a:solidFill>
            <a:schemeClr val="tx1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150</a:t>
            </a:r>
            <a:endParaRPr lang="en-US" sz="17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70242" y="4869540"/>
            <a:ext cx="397736" cy="391583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 rot="19269684">
            <a:off x="1272031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1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8" name="TextBox 27"/>
          <p:cNvSpPr txBox="1"/>
          <p:nvPr/>
        </p:nvSpPr>
        <p:spPr>
          <a:xfrm rot="19269684">
            <a:off x="1970566" y="4296598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2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 rot="19269684">
            <a:off x="2690447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3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53230" y="4296600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RAM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308540" y="4841727"/>
            <a:ext cx="311935" cy="1029048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1</a:t>
            </a:r>
          </a:p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019893" y="4841727"/>
            <a:ext cx="311935" cy="102904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050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767585" y="4841727"/>
            <a:ext cx="311935" cy="102904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017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42587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HOGWILD! as noisy SGD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260" y="870987"/>
            <a:ext cx="89796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1295" y="1420373"/>
            <a:ext cx="490979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b="1" u="sng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 is the k-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th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sampled data point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285750" indent="-285750">
              <a:buFont typeface="Arial"/>
              <a:buChar char="•"/>
            </a:pP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Fact: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Cores don’t read “actual” iterates   but “noisy iterates” 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7260" y="3442874"/>
            <a:ext cx="886673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After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processed samples, the contents of RAM are:</a:t>
            </a:r>
          </a:p>
          <a:p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(atomic writes + </a:t>
            </a:r>
            <a:r>
              <a:rPr lang="en-US" sz="2100" i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commutativity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)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80" y="1545269"/>
            <a:ext cx="304800" cy="22352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288" y="2507835"/>
            <a:ext cx="345440" cy="22352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246" y="2785152"/>
            <a:ext cx="345440" cy="325120"/>
          </a:xfrm>
          <a:prstGeom prst="rect">
            <a:avLst/>
          </a:prstGeom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26563" y="1041865"/>
            <a:ext cx="4026667" cy="1945154"/>
            <a:chOff x="26563" y="810985"/>
            <a:chExt cx="5033330" cy="2431443"/>
          </a:xfrm>
        </p:grpSpPr>
        <p:pic>
          <p:nvPicPr>
            <p:cNvPr id="16" name="Picture 15" descr="bipartite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63" y="810985"/>
              <a:ext cx="1832064" cy="2431443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2069738" y="1027484"/>
              <a:ext cx="2990155" cy="2101049"/>
              <a:chOff x="1733658" y="1717210"/>
              <a:chExt cx="4271652" cy="300149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1748088" y="2207835"/>
                <a:ext cx="4257222" cy="2510873"/>
              </a:xfrm>
              <a:prstGeom prst="rect">
                <a:avLst/>
              </a:prstGeom>
              <a:solidFill>
                <a:srgbClr val="5266FF">
                  <a:alpha val="1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7290" y="2393339"/>
                <a:ext cx="3858711" cy="2154303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1733658" y="1717210"/>
                <a:ext cx="3718464" cy="501016"/>
              </a:xfrm>
              <a:prstGeom prst="rect">
                <a:avLst/>
              </a:prstGeom>
              <a:solidFill>
                <a:srgbClr val="0E173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 smtClean="0">
                    <a:solidFill>
                      <a:schemeClr val="bg1"/>
                    </a:solidFill>
                    <a:latin typeface="Gill Sans Light"/>
                    <a:cs typeface="Gill Sans Light"/>
                  </a:rPr>
                  <a:t>Each processor in parallel</a:t>
                </a:r>
                <a:endParaRPr lang="en-US" sz="1400" b="1" dirty="0">
                  <a:solidFill>
                    <a:schemeClr val="bg1"/>
                  </a:solidFill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27" name="Rectangle 26"/>
          <p:cNvSpPr/>
          <p:nvPr/>
        </p:nvSpPr>
        <p:spPr>
          <a:xfrm>
            <a:off x="4241295" y="4841727"/>
            <a:ext cx="311935" cy="1029048"/>
          </a:xfrm>
          <a:prstGeom prst="rect">
            <a:avLst/>
          </a:prstGeom>
          <a:solidFill>
            <a:schemeClr val="tx1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160</a:t>
            </a:r>
            <a:endParaRPr lang="en-US" sz="17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705145" y="5192753"/>
            <a:ext cx="397736" cy="391583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 rot="19269684">
            <a:off x="1272031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1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8" name="TextBox 27"/>
          <p:cNvSpPr txBox="1"/>
          <p:nvPr/>
        </p:nvSpPr>
        <p:spPr>
          <a:xfrm rot="19269684">
            <a:off x="1970566" y="4296598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2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 rot="19269684">
            <a:off x="2690447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3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53230" y="4296600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RAM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308540" y="4841727"/>
            <a:ext cx="311935" cy="1029048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1</a:t>
            </a:r>
          </a:p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019893" y="4841727"/>
            <a:ext cx="311935" cy="102904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050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767585" y="4841727"/>
            <a:ext cx="311935" cy="102904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017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23911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HOGWILD! as noisy SGD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260" y="870987"/>
            <a:ext cx="89796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1295" y="1420373"/>
            <a:ext cx="490979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b="1" u="sng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 is the k-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th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sampled data point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285750" indent="-285750">
              <a:buFont typeface="Arial"/>
              <a:buChar char="•"/>
            </a:pP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Fact: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Cores don’t read “actual” iterates   but “noisy iterates” 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7260" y="3442874"/>
            <a:ext cx="886673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After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processed samples, the contents of RAM are:</a:t>
            </a:r>
          </a:p>
          <a:p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(atomic writes + </a:t>
            </a:r>
            <a:r>
              <a:rPr lang="en-US" sz="2100" i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commutativity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)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80" y="1545269"/>
            <a:ext cx="304800" cy="22352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288" y="2507835"/>
            <a:ext cx="345440" cy="22352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246" y="2785152"/>
            <a:ext cx="345440" cy="325120"/>
          </a:xfrm>
          <a:prstGeom prst="rect">
            <a:avLst/>
          </a:prstGeom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26563" y="1041865"/>
            <a:ext cx="4026667" cy="1945154"/>
            <a:chOff x="26563" y="810985"/>
            <a:chExt cx="5033330" cy="2431443"/>
          </a:xfrm>
        </p:grpSpPr>
        <p:pic>
          <p:nvPicPr>
            <p:cNvPr id="16" name="Picture 15" descr="bipartite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63" y="810985"/>
              <a:ext cx="1832064" cy="2431443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2069738" y="1027484"/>
              <a:ext cx="2990155" cy="2101049"/>
              <a:chOff x="1733658" y="1717210"/>
              <a:chExt cx="4271652" cy="300149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1748088" y="2207835"/>
                <a:ext cx="4257222" cy="2510873"/>
              </a:xfrm>
              <a:prstGeom prst="rect">
                <a:avLst/>
              </a:prstGeom>
              <a:solidFill>
                <a:srgbClr val="5266FF">
                  <a:alpha val="1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7290" y="2393339"/>
                <a:ext cx="3858711" cy="2154303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1733658" y="1717210"/>
                <a:ext cx="3718464" cy="501016"/>
              </a:xfrm>
              <a:prstGeom prst="rect">
                <a:avLst/>
              </a:prstGeom>
              <a:solidFill>
                <a:srgbClr val="0E173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 smtClean="0">
                    <a:solidFill>
                      <a:schemeClr val="bg1"/>
                    </a:solidFill>
                    <a:latin typeface="Gill Sans Light"/>
                    <a:cs typeface="Gill Sans Light"/>
                  </a:rPr>
                  <a:t>Each processor in parallel</a:t>
                </a:r>
                <a:endParaRPr lang="en-US" sz="1400" b="1" dirty="0">
                  <a:solidFill>
                    <a:schemeClr val="bg1"/>
                  </a:solidFill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27" name="Rectangle 26"/>
          <p:cNvSpPr/>
          <p:nvPr/>
        </p:nvSpPr>
        <p:spPr>
          <a:xfrm>
            <a:off x="4241295" y="4841727"/>
            <a:ext cx="311935" cy="1029048"/>
          </a:xfrm>
          <a:prstGeom prst="rect">
            <a:avLst/>
          </a:prstGeom>
          <a:solidFill>
            <a:schemeClr val="tx1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167</a:t>
            </a:r>
            <a:endParaRPr lang="en-US" sz="17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20" name="TextBox 19"/>
          <p:cNvSpPr txBox="1"/>
          <p:nvPr/>
        </p:nvSpPr>
        <p:spPr>
          <a:xfrm rot="19269684">
            <a:off x="1272031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1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8" name="TextBox 27"/>
          <p:cNvSpPr txBox="1"/>
          <p:nvPr/>
        </p:nvSpPr>
        <p:spPr>
          <a:xfrm rot="19269684">
            <a:off x="1970566" y="4296598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2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 rot="19269684">
            <a:off x="2690447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3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53230" y="4296600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RAM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705145" y="5480154"/>
            <a:ext cx="397736" cy="391583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308540" y="4841727"/>
            <a:ext cx="311935" cy="1029048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1</a:t>
            </a:r>
          </a:p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</p:txBody>
      </p:sp>
      <p:sp>
        <p:nvSpPr>
          <p:cNvPr id="33" name="Rectangle 32"/>
          <p:cNvSpPr/>
          <p:nvPr/>
        </p:nvSpPr>
        <p:spPr>
          <a:xfrm>
            <a:off x="2019893" y="4841727"/>
            <a:ext cx="311935" cy="102904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050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767585" y="4841727"/>
            <a:ext cx="311935" cy="102904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017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761478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084" y="4130566"/>
            <a:ext cx="6682840" cy="1366716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HOGWILD! as noisy SGD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260" y="870987"/>
            <a:ext cx="89796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1295" y="1420373"/>
            <a:ext cx="490979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b="1" u="sng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 is the k-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th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sampled data point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285750" indent="-285750">
              <a:buFont typeface="Arial"/>
              <a:buChar char="•"/>
            </a:pP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Fact: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Cores don’t read “actual” iterates   but “noisy iterates” 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7260" y="3442874"/>
            <a:ext cx="886673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After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processed samples, the contents of RAM are:</a:t>
            </a:r>
          </a:p>
          <a:p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(atomic writes + </a:t>
            </a:r>
            <a:r>
              <a:rPr lang="en-US" sz="2100" i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commutativity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)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285750" indent="-28575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algorithmic progress is captured by ``phantom” iterates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566" y="6194735"/>
            <a:ext cx="4978400" cy="4699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243453" y="4974407"/>
            <a:ext cx="6958039" cy="6482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126326" y="4137636"/>
            <a:ext cx="4530387" cy="43987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77260" y="5520135"/>
            <a:ext cx="8479875" cy="1200328"/>
          </a:xfrm>
          <a:prstGeom prst="rect">
            <a:avLst/>
          </a:prstGeom>
          <a:solidFill>
            <a:srgbClr val="0E173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400" b="1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Main Questions:</a:t>
            </a:r>
          </a:p>
          <a:p>
            <a:pPr marL="457200" indent="-457200" algn="ctr">
              <a:buAutoNum type="arabicParenR"/>
            </a:pPr>
            <a:r>
              <a:rPr lang="en-US" sz="2400" dirty="0" smtClean="0">
                <a:solidFill>
                  <a:schemeClr val="bg1"/>
                </a:solidFill>
                <a:latin typeface="Gill Sans Light"/>
                <a:cs typeface="Gill Sans Light"/>
              </a:rPr>
              <a:t>Where does noise come from?</a:t>
            </a:r>
          </a:p>
          <a:p>
            <a:pPr marL="457200" indent="-457200" algn="ctr">
              <a:buAutoNum type="arabicParenR"/>
            </a:pPr>
            <a:r>
              <a:rPr lang="en-US" sz="2400" dirty="0" smtClean="0">
                <a:solidFill>
                  <a:schemeClr val="bg1"/>
                </a:solidFill>
                <a:latin typeface="Gill Sans Light"/>
                <a:cs typeface="Gill Sans Light"/>
              </a:rPr>
              <a:t>How strong is it?</a:t>
            </a:r>
            <a:endParaRPr lang="en-US" sz="24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80" y="1545269"/>
            <a:ext cx="304800" cy="22352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288" y="2507835"/>
            <a:ext cx="345440" cy="22352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246" y="2785152"/>
            <a:ext cx="345440" cy="325120"/>
          </a:xfrm>
          <a:prstGeom prst="rect">
            <a:avLst/>
          </a:prstGeom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26563" y="1041865"/>
            <a:ext cx="4026667" cy="1945154"/>
            <a:chOff x="26563" y="810985"/>
            <a:chExt cx="5033330" cy="2431443"/>
          </a:xfrm>
        </p:grpSpPr>
        <p:pic>
          <p:nvPicPr>
            <p:cNvPr id="16" name="Picture 15" descr="bipartite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63" y="810985"/>
              <a:ext cx="1832064" cy="2431443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2069738" y="1027484"/>
              <a:ext cx="2990155" cy="2101049"/>
              <a:chOff x="1733658" y="1717210"/>
              <a:chExt cx="4271652" cy="300149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1748088" y="2207835"/>
                <a:ext cx="4257222" cy="2510873"/>
              </a:xfrm>
              <a:prstGeom prst="rect">
                <a:avLst/>
              </a:prstGeom>
              <a:solidFill>
                <a:srgbClr val="5266FF">
                  <a:alpha val="1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 descr="latex-image-1.pdf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7290" y="2393339"/>
                <a:ext cx="3858711" cy="2154303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1733658" y="1717210"/>
                <a:ext cx="3718464" cy="501016"/>
              </a:xfrm>
              <a:prstGeom prst="rect">
                <a:avLst/>
              </a:prstGeom>
              <a:solidFill>
                <a:srgbClr val="0E173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 smtClean="0">
                    <a:solidFill>
                      <a:schemeClr val="bg1"/>
                    </a:solidFill>
                    <a:latin typeface="Gill Sans Light"/>
                    <a:cs typeface="Gill Sans Light"/>
                  </a:rPr>
                  <a:t>Each processor in parallel</a:t>
                </a:r>
                <a:endParaRPr lang="en-US" sz="1400" b="1" dirty="0">
                  <a:solidFill>
                    <a:schemeClr val="bg1"/>
                  </a:solidFill>
                  <a:latin typeface="Gill Sans Light"/>
                  <a:cs typeface="Gill Sans Ligh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1119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592729" y="4248977"/>
            <a:ext cx="6232259" cy="779424"/>
            <a:chOff x="2592729" y="4248977"/>
            <a:chExt cx="6232259" cy="779424"/>
          </a:xfrm>
        </p:grpSpPr>
        <p:sp>
          <p:nvSpPr>
            <p:cNvPr id="14" name="Rectangle 13"/>
            <p:cNvSpPr/>
            <p:nvPr/>
          </p:nvSpPr>
          <p:spPr>
            <a:xfrm>
              <a:off x="2592729" y="4248977"/>
              <a:ext cx="2605957" cy="477054"/>
            </a:xfrm>
            <a:prstGeom prst="rect">
              <a:avLst/>
            </a:prstGeom>
            <a:solidFill>
              <a:srgbClr val="F98F96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2500" dirty="0" smtClean="0">
                <a:latin typeface="Gill Sans Light"/>
                <a:cs typeface="Gill Sans Light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463250" y="4248977"/>
              <a:ext cx="3361738" cy="477054"/>
            </a:xfrm>
            <a:prstGeom prst="rect">
              <a:avLst/>
            </a:prstGeom>
            <a:solidFill>
              <a:srgbClr val="F98F96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2500" dirty="0" smtClean="0">
                <a:latin typeface="Gill Sans Light"/>
                <a:cs typeface="Gill Sans Light"/>
              </a:endParaRPr>
            </a:p>
          </p:txBody>
        </p:sp>
        <p:pic>
          <p:nvPicPr>
            <p:cNvPr id="5" name="Picture 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2248" y="4792181"/>
              <a:ext cx="297180" cy="236220"/>
            </a:xfrm>
            <a:prstGeom prst="rect">
              <a:avLst/>
            </a:prstGeom>
          </p:spPr>
        </p:pic>
        <p:pic>
          <p:nvPicPr>
            <p:cNvPr id="6" name="Picture 5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09374" y="4792181"/>
              <a:ext cx="304800" cy="236220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/>
        </p:nvSpPr>
        <p:spPr>
          <a:xfrm>
            <a:off x="2714539" y="2233542"/>
            <a:ext cx="4164113" cy="477054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16" y="3902139"/>
            <a:ext cx="8481060" cy="762000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54311"/>
            <a:ext cx="9144000" cy="1470025"/>
          </a:xfrm>
        </p:spPr>
        <p:txBody>
          <a:bodyPr>
            <a:noAutofit/>
          </a:bodyPr>
          <a:lstStyle/>
          <a:p>
            <a:r>
              <a:rPr lang="en-US" sz="3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Convergence Rates for Noisy SGD</a:t>
            </a:r>
            <a:br>
              <a:rPr lang="en-US" sz="35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endParaRPr lang="en-US" sz="35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6097" y="1524336"/>
            <a:ext cx="89796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We want to analyze noisy SGM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Elementary analysis (using m-strong convexity assumption on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f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):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24515" y="5080041"/>
            <a:ext cx="7494971" cy="1061829"/>
          </a:xfrm>
          <a:prstGeom prst="rect">
            <a:avLst/>
          </a:prstGeom>
          <a:solidFill>
            <a:srgbClr val="5266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1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Simple Lemma:</a:t>
            </a:r>
            <a:r>
              <a:rPr lang="en-US" sz="21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</a:t>
            </a:r>
          </a:p>
          <a:p>
            <a:pPr algn="ctr"/>
            <a:r>
              <a:rPr lang="en-US" sz="21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if both terms  =                         ,           </a:t>
            </a:r>
          </a:p>
          <a:p>
            <a:pPr algn="ctr"/>
            <a:r>
              <a:rPr lang="en-US" sz="2100" dirty="0" smtClean="0">
                <a:solidFill>
                  <a:schemeClr val="bg1"/>
                </a:solidFill>
                <a:latin typeface="Gill Sans Light"/>
                <a:cs typeface="Gill Sans Light"/>
              </a:rPr>
              <a:t>Noisy SGD gets same rates as SGD </a:t>
            </a:r>
            <a:r>
              <a:rPr lang="en-US" sz="21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(up to multiplicative constants)</a:t>
            </a:r>
            <a:endParaRPr lang="en-US" sz="2100" i="1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769" y="2260002"/>
            <a:ext cx="3982720" cy="37592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14922" y="6156036"/>
            <a:ext cx="7514156" cy="477054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500" dirty="0">
                <a:latin typeface="Gill Sans Light"/>
                <a:cs typeface="Gill Sans Light"/>
              </a:rPr>
              <a:t>a</a:t>
            </a:r>
            <a:r>
              <a:rPr lang="en-US" sz="2500" dirty="0" smtClean="0">
                <a:latin typeface="Gill Sans Light"/>
                <a:cs typeface="Gill Sans Light"/>
              </a:rPr>
              <a:t>ka SGD robust to small perturbations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4355" y="4248977"/>
            <a:ext cx="8609645" cy="77942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34355" y="6175377"/>
            <a:ext cx="8151057" cy="477054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5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So.. is asynchrony noise small?</a:t>
            </a:r>
            <a:endParaRPr lang="en-US" sz="25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0832" y="5395881"/>
            <a:ext cx="1224836" cy="38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91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  <p:bldP spid="12" grpId="0" animBg="1"/>
      <p:bldP spid="13" grpId="0" animBg="1"/>
      <p:bldP spid="1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Understanding Asynchrony Noise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1569937" y="1622726"/>
            <a:ext cx="19718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695151" y="2171595"/>
            <a:ext cx="1660718" cy="24260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Sample </a:t>
            </a:r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2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569937" y="1777207"/>
            <a:ext cx="1623028" cy="242607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 1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928356" y="2565983"/>
            <a:ext cx="1028284" cy="24260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 3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569937" y="1184307"/>
            <a:ext cx="102828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 smtClean="0">
                <a:latin typeface="Gill Sans Light"/>
                <a:cs typeface="Gill Sans Light"/>
              </a:rPr>
              <a:t>timeline</a:t>
            </a:r>
            <a:endParaRPr lang="en-US" sz="2100" dirty="0">
              <a:latin typeface="Gill Sans Light"/>
              <a:cs typeface="Gill Sans Ligh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50107" y="1713844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CPU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50107" y="2108233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CPU </a:t>
            </a:r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50107" y="2502621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CPU </a:t>
            </a:r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86614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ipartite_n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868" y="908752"/>
            <a:ext cx="1713677" cy="2121695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1569937" y="1622726"/>
            <a:ext cx="19718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50107" y="1713844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CPU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0107" y="2108233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CPU </a:t>
            </a:r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0107" y="2502621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CPU </a:t>
            </a:r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95151" y="2171595"/>
            <a:ext cx="1660718" cy="24260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Sample </a:t>
            </a:r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2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69937" y="1777207"/>
            <a:ext cx="1623028" cy="242607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 1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28356" y="2565983"/>
            <a:ext cx="1028284" cy="24260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 3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569937" y="1184307"/>
            <a:ext cx="102828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 smtClean="0">
                <a:latin typeface="Gill Sans Light"/>
                <a:cs typeface="Gill Sans Light"/>
              </a:rPr>
              <a:t>timeline</a:t>
            </a:r>
            <a:endParaRPr lang="en-US" sz="2100" dirty="0">
              <a:latin typeface="Gill Sans Light"/>
              <a:cs typeface="Gill Sans Light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0" y="3006199"/>
            <a:ext cx="9144000" cy="365781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“Serialized” Processing Timeline</a:t>
            </a:r>
            <a:endParaRPr lang="en-US" sz="2500" dirty="0">
              <a:latin typeface="Gill Sans Light"/>
              <a:cs typeface="Gill Sans Light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2956640" y="3631364"/>
            <a:ext cx="0" cy="22927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40"/>
          <p:cNvSpPr txBox="1">
            <a:spLocks/>
          </p:cNvSpPr>
          <p:nvPr/>
        </p:nvSpPr>
        <p:spPr>
          <a:xfrm>
            <a:off x="37480" y="-197059"/>
            <a:ext cx="9144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smtClean="0">
                <a:solidFill>
                  <a:srgbClr val="000000"/>
                </a:solidFill>
                <a:latin typeface="Gill Sans Light"/>
                <a:cs typeface="Gill Sans Light"/>
              </a:rPr>
              <a:t>Understanding Asynchrony Noise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13" name="Picture 12" descr="bipartite_f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06" y="3631364"/>
            <a:ext cx="1866900" cy="23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773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bipartite_f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06" y="3631364"/>
            <a:ext cx="1866900" cy="2311400"/>
          </a:xfrm>
          <a:prstGeom prst="rect">
            <a:avLst/>
          </a:prstGeom>
        </p:spPr>
      </p:pic>
      <p:pic>
        <p:nvPicPr>
          <p:cNvPr id="10" name="Picture 9" descr="bipartite_f2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797" y="3612690"/>
            <a:ext cx="1866900" cy="2311400"/>
          </a:xfrm>
          <a:prstGeom prst="rect">
            <a:avLst/>
          </a:prstGeom>
        </p:spPr>
      </p:pic>
      <p:pic>
        <p:nvPicPr>
          <p:cNvPr id="11" name="Picture 10" descr="bipartite_n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868" y="908752"/>
            <a:ext cx="1713677" cy="2121695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1569937" y="1622726"/>
            <a:ext cx="19718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250107" y="1713844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CPU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0107" y="2108233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CPU </a:t>
            </a:r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0107" y="2502621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CPU </a:t>
            </a:r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95151" y="2171595"/>
            <a:ext cx="1660718" cy="24260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Sample </a:t>
            </a:r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2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69937" y="1777207"/>
            <a:ext cx="1623028" cy="242607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 1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28356" y="2565983"/>
            <a:ext cx="1028284" cy="24260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 3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569937" y="1184307"/>
            <a:ext cx="102828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 smtClean="0">
                <a:latin typeface="Gill Sans Light"/>
                <a:cs typeface="Gill Sans Light"/>
              </a:rPr>
              <a:t>timeline</a:t>
            </a:r>
            <a:endParaRPr lang="en-US" sz="2100" dirty="0">
              <a:latin typeface="Gill Sans Light"/>
              <a:cs typeface="Gill Sans Light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0" y="3006199"/>
            <a:ext cx="9144000" cy="365781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“Serialized” Processing Timeline</a:t>
            </a:r>
            <a:endParaRPr lang="en-US" sz="2500" dirty="0">
              <a:latin typeface="Gill Sans Light"/>
              <a:cs typeface="Gill Sans Light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2956640" y="3631364"/>
            <a:ext cx="0" cy="22927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140"/>
          <p:cNvSpPr txBox="1">
            <a:spLocks/>
          </p:cNvSpPr>
          <p:nvPr/>
        </p:nvSpPr>
        <p:spPr>
          <a:xfrm>
            <a:off x="37480" y="-197059"/>
            <a:ext cx="9144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smtClean="0">
                <a:solidFill>
                  <a:srgbClr val="000000"/>
                </a:solidFill>
                <a:latin typeface="Gill Sans Light"/>
                <a:cs typeface="Gill Sans Light"/>
              </a:rPr>
              <a:t>Understanding Asynchrony Noise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468585" y="4215177"/>
            <a:ext cx="151749" cy="158757"/>
          </a:xfrm>
          <a:prstGeom prst="rect">
            <a:avLst/>
          </a:prstGeom>
          <a:solidFill>
            <a:srgbClr val="D3307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653280" y="4199187"/>
            <a:ext cx="151749" cy="158757"/>
          </a:xfrm>
          <a:prstGeom prst="rect">
            <a:avLst/>
          </a:prstGeom>
          <a:solidFill>
            <a:srgbClr val="D3307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427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" grpId="0" animBg="1"/>
      <p:bldP spid="16" grpId="1" animBg="1"/>
      <p:bldP spid="18" grpId="0" animBg="1"/>
      <p:bldP spid="18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11211"/>
            <a:ext cx="9144000" cy="1470025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Today</a:t>
            </a:r>
            <a:endParaRPr lang="en-US" sz="6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119" b="45594" l="52949" r="100000">
                        <a14:foregroundMark x1="58716" y1="37165" x2="58716" y2="37165"/>
                        <a14:foregroundMark x1="97772" y1="44636" x2="97772" y2="44636"/>
                        <a14:foregroundMark x1="62123" y1="35249" x2="62123" y2="35249"/>
                        <a14:foregroundMark x1="68021" y1="40805" x2="68021" y2="40805"/>
                        <a14:foregroundMark x1="72608" y1="37931" x2="72608" y2="37931"/>
                        <a14:foregroundMark x1="61337" y1="41954" x2="61337" y2="41954"/>
                      </a14:backgroundRemoval>
                    </a14:imgEffect>
                  </a14:imgLayer>
                </a14:imgProps>
              </a:ext>
            </a:extLst>
          </a:blip>
          <a:srcRect l="52784" t="29048" r="-610" b="53876"/>
          <a:stretch/>
        </p:blipFill>
        <p:spPr>
          <a:xfrm>
            <a:off x="1883829" y="3652844"/>
            <a:ext cx="5724147" cy="1536054"/>
          </a:xfrm>
          <a:prstGeom prst="rect">
            <a:avLst/>
          </a:prstGeom>
        </p:spPr>
      </p:pic>
      <p:sp>
        <p:nvSpPr>
          <p:cNvPr id="37" name="Rounded Rectangle 36"/>
          <p:cNvSpPr/>
          <p:nvPr/>
        </p:nvSpPr>
        <p:spPr>
          <a:xfrm>
            <a:off x="0" y="1327011"/>
            <a:ext cx="9181480" cy="696666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Single Machine, Multi-core</a:t>
            </a:r>
            <a:endParaRPr lang="en-US" sz="36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048638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ipartite_f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103" y="3612690"/>
            <a:ext cx="1866900" cy="2311400"/>
          </a:xfrm>
          <a:prstGeom prst="rect">
            <a:avLst/>
          </a:prstGeom>
        </p:spPr>
      </p:pic>
      <p:pic>
        <p:nvPicPr>
          <p:cNvPr id="6" name="Picture 5" descr="bipartite_f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721" y="3633088"/>
            <a:ext cx="1866900" cy="2311400"/>
          </a:xfrm>
          <a:prstGeom prst="rect">
            <a:avLst/>
          </a:prstGeom>
        </p:spPr>
      </p:pic>
      <p:pic>
        <p:nvPicPr>
          <p:cNvPr id="5" name="Picture 4" descr="bipartite_f3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390" y="3612690"/>
            <a:ext cx="1866900" cy="2311400"/>
          </a:xfrm>
          <a:prstGeom prst="rect">
            <a:avLst/>
          </a:prstGeom>
        </p:spPr>
      </p:pic>
      <p:pic>
        <p:nvPicPr>
          <p:cNvPr id="32" name="Picture 31" descr="bipartite_n3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868" y="908752"/>
            <a:ext cx="1713677" cy="2121695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1569937" y="1622726"/>
            <a:ext cx="19718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695151" y="2171595"/>
            <a:ext cx="1660718" cy="24260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Sample </a:t>
            </a:r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2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69937" y="1777207"/>
            <a:ext cx="1623028" cy="242607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 1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28356" y="2565983"/>
            <a:ext cx="1028284" cy="24260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 3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569937" y="1184307"/>
            <a:ext cx="102828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 smtClean="0">
                <a:latin typeface="Gill Sans Light"/>
                <a:cs typeface="Gill Sans Light"/>
              </a:rPr>
              <a:t>timeline</a:t>
            </a:r>
            <a:endParaRPr lang="en-US" sz="2100" dirty="0">
              <a:latin typeface="Gill Sans Light"/>
              <a:cs typeface="Gill Sans Light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0" y="3006199"/>
            <a:ext cx="9144000" cy="365781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“Serialized” Processing Timeline</a:t>
            </a:r>
            <a:endParaRPr lang="en-US" sz="2500" dirty="0">
              <a:latin typeface="Gill Sans Light"/>
              <a:cs typeface="Gill Sans Light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2956640" y="3631364"/>
            <a:ext cx="0" cy="22927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5336067" y="3631364"/>
            <a:ext cx="0" cy="22927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itle 140"/>
          <p:cNvSpPr txBox="1">
            <a:spLocks/>
          </p:cNvSpPr>
          <p:nvPr/>
        </p:nvSpPr>
        <p:spPr>
          <a:xfrm>
            <a:off x="37480" y="-197059"/>
            <a:ext cx="9144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smtClean="0">
                <a:solidFill>
                  <a:srgbClr val="000000"/>
                </a:solidFill>
                <a:latin typeface="Gill Sans Light"/>
                <a:cs typeface="Gill Sans Light"/>
              </a:rPr>
              <a:t>Understanding Asynchrony Noise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0107" y="1713844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CPU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50107" y="2108233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CPU </a:t>
            </a:r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0107" y="2502621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CPU </a:t>
            </a:r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68585" y="4215177"/>
            <a:ext cx="151749" cy="158757"/>
          </a:xfrm>
          <a:prstGeom prst="rect">
            <a:avLst/>
          </a:prstGeom>
          <a:solidFill>
            <a:srgbClr val="D3307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4638849" y="4199187"/>
            <a:ext cx="151749" cy="158757"/>
          </a:xfrm>
          <a:prstGeom prst="rect">
            <a:avLst/>
          </a:prstGeom>
          <a:solidFill>
            <a:srgbClr val="D3307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227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50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bipartite_f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4783" y="3612690"/>
            <a:ext cx="1866900" cy="2311400"/>
          </a:xfrm>
          <a:prstGeom prst="rect">
            <a:avLst/>
          </a:prstGeom>
        </p:spPr>
      </p:pic>
      <p:pic>
        <p:nvPicPr>
          <p:cNvPr id="13" name="Picture 12" descr="bipartite_f2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4103" y="3612690"/>
            <a:ext cx="1866900" cy="2311400"/>
          </a:xfrm>
          <a:prstGeom prst="rect">
            <a:avLst/>
          </a:prstGeom>
        </p:spPr>
      </p:pic>
      <p:pic>
        <p:nvPicPr>
          <p:cNvPr id="4" name="Picture 3" descr="bipartite_f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06" y="3627120"/>
            <a:ext cx="1866900" cy="2311400"/>
          </a:xfrm>
          <a:prstGeom prst="rect">
            <a:avLst/>
          </a:prstGeom>
        </p:spPr>
      </p:pic>
      <p:pic>
        <p:nvPicPr>
          <p:cNvPr id="32" name="Picture 31" descr="bipartite_n3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868" y="908752"/>
            <a:ext cx="1713677" cy="2121695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1569937" y="1622726"/>
            <a:ext cx="19718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695151" y="2171595"/>
            <a:ext cx="1660718" cy="24260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Sample </a:t>
            </a:r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2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69937" y="1777207"/>
            <a:ext cx="1623028" cy="242607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 1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28356" y="2565983"/>
            <a:ext cx="1028284" cy="24260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 3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569937" y="1184307"/>
            <a:ext cx="102828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dirty="0" smtClean="0">
                <a:latin typeface="Gill Sans Light"/>
                <a:cs typeface="Gill Sans Light"/>
              </a:rPr>
              <a:t>timeline</a:t>
            </a:r>
            <a:endParaRPr lang="en-US" sz="2100" dirty="0">
              <a:latin typeface="Gill Sans Light"/>
              <a:cs typeface="Gill Sans Light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0" y="3006199"/>
            <a:ext cx="9144000" cy="365781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“Serialized” Processing Timeline</a:t>
            </a:r>
            <a:endParaRPr lang="en-US" sz="2500" dirty="0">
              <a:latin typeface="Gill Sans Light"/>
              <a:cs typeface="Gill Sans Light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2956640" y="3631364"/>
            <a:ext cx="0" cy="22927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5336067" y="3631364"/>
            <a:ext cx="0" cy="22927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21403" y="5944488"/>
            <a:ext cx="5336067" cy="738664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100" dirty="0">
                <a:latin typeface="Gill Sans Light"/>
                <a:cs typeface="Gill Sans Light"/>
              </a:rPr>
              <a:t>Q: What causes asynchrony “noise”?  A: “</a:t>
            </a:r>
            <a:r>
              <a:rPr lang="en-US" sz="2100" b="1" i="1" u="sng" dirty="0">
                <a:latin typeface="Gill Sans Light"/>
                <a:cs typeface="Gill Sans Light"/>
              </a:rPr>
              <a:t>noisy reads</a:t>
            </a:r>
            <a:r>
              <a:rPr lang="en-US" sz="2100" dirty="0">
                <a:latin typeface="Gill Sans Light"/>
                <a:cs typeface="Gill Sans Light"/>
              </a:rPr>
              <a:t>” of the coordinates in the </a:t>
            </a:r>
            <a:r>
              <a:rPr lang="en-US" sz="2100" b="1" u="sng" dirty="0" smtClean="0">
                <a:latin typeface="Gill Sans Light"/>
                <a:cs typeface="Gill Sans Light"/>
              </a:rPr>
              <a:t>overlap</a:t>
            </a:r>
            <a:endParaRPr lang="en-US" sz="2100" u="sng" dirty="0">
              <a:latin typeface="Gill Sans Light"/>
              <a:cs typeface="Gill Sans Ligh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5414756" y="6087975"/>
            <a:ext cx="3729244" cy="481138"/>
            <a:chOff x="152400" y="3892598"/>
            <a:chExt cx="3729244" cy="481138"/>
          </a:xfrm>
        </p:grpSpPr>
        <p:sp>
          <p:nvSpPr>
            <p:cNvPr id="22" name="Rectangle 21"/>
            <p:cNvSpPr/>
            <p:nvPr/>
          </p:nvSpPr>
          <p:spPr>
            <a:xfrm>
              <a:off x="152400" y="3892598"/>
              <a:ext cx="3729244" cy="481138"/>
            </a:xfrm>
            <a:prstGeom prst="rect">
              <a:avLst/>
            </a:prstGeom>
            <a:solidFill>
              <a:srgbClr val="0C1268">
                <a:alpha val="88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00" dirty="0">
                <a:latin typeface="Gill Sans Light"/>
                <a:cs typeface="Gill Sans Light"/>
              </a:endParaRPr>
            </a:p>
          </p:txBody>
        </p:sp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1602" y="3969337"/>
              <a:ext cx="2910840" cy="3276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3" name="Title 140"/>
          <p:cNvSpPr txBox="1">
            <a:spLocks/>
          </p:cNvSpPr>
          <p:nvPr/>
        </p:nvSpPr>
        <p:spPr>
          <a:xfrm>
            <a:off x="37480" y="-197059"/>
            <a:ext cx="91440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smtClean="0">
                <a:solidFill>
                  <a:srgbClr val="000000"/>
                </a:solidFill>
                <a:latin typeface="Gill Sans Light"/>
                <a:cs typeface="Gill Sans Light"/>
              </a:rPr>
              <a:t>Understanding Asynchrony Noise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-26394" y="5680836"/>
            <a:ext cx="9170394" cy="1138773"/>
          </a:xfrm>
          <a:prstGeom prst="rect">
            <a:avLst/>
          </a:prstGeom>
          <a:solidFill>
            <a:srgbClr val="0E173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Gill Sans Light"/>
                <a:cs typeface="Gill Sans Light"/>
              </a:rPr>
              <a:t>Asynchrony noise is </a:t>
            </a:r>
            <a:r>
              <a:rPr lang="en-US" sz="2400" b="1" u="sng" dirty="0" smtClean="0">
                <a:solidFill>
                  <a:schemeClr val="bg1"/>
                </a:solidFill>
                <a:latin typeface="Gill Sans Light"/>
                <a:cs typeface="Gill Sans Light"/>
              </a:rPr>
              <a:t>combinatorial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coordinates in conflict can be as noisy as possible.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</a:t>
            </a:r>
            <a:r>
              <a:rPr lang="en-US" sz="20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(no generative model assumptions)</a:t>
            </a:r>
            <a:endParaRPr lang="en-US" sz="2000" i="1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0107" y="1713844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CPU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50107" y="2108233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CPU </a:t>
            </a:r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0107" y="2502621"/>
            <a:ext cx="799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 Light"/>
                <a:cs typeface="Gill Sans Light"/>
              </a:rPr>
              <a:t>CPU </a:t>
            </a:r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68585" y="4215177"/>
            <a:ext cx="151749" cy="158757"/>
          </a:xfrm>
          <a:prstGeom prst="rect">
            <a:avLst/>
          </a:prstGeom>
          <a:solidFill>
            <a:srgbClr val="D3307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4638849" y="4199187"/>
            <a:ext cx="151749" cy="158757"/>
          </a:xfrm>
          <a:prstGeom prst="rect">
            <a:avLst/>
          </a:prstGeom>
          <a:solidFill>
            <a:srgbClr val="D3307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059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2705061" y="1424879"/>
            <a:ext cx="4164113" cy="477054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53212"/>
            <a:ext cx="9144000" cy="1470025"/>
          </a:xfrm>
        </p:spPr>
        <p:txBody>
          <a:bodyPr>
            <a:noAutofit/>
          </a:bodyPr>
          <a:lstStyle/>
          <a:p>
            <a:r>
              <a:rPr lang="en-US" sz="3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Convergence Rates for </a:t>
            </a:r>
            <a:r>
              <a:rPr lang="en-US" sz="35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Hogwild</a:t>
            </a:r>
            <a:r>
              <a:rPr lang="en-US" sz="3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!</a:t>
            </a:r>
            <a:endParaRPr lang="en-US" sz="35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80" y="965193"/>
            <a:ext cx="9106519" cy="8032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Let’s now analyze “noisy” SGD: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>
              <a:buFont typeface="Arial"/>
              <a:buChar char="•"/>
            </a:pPr>
            <a:r>
              <a:rPr lang="en-US" sz="2100" i="1" u="sng" dirty="0">
                <a:solidFill>
                  <a:srgbClr val="000000"/>
                </a:solidFill>
                <a:latin typeface="Gill Sans Light"/>
                <a:cs typeface="Gill Sans Light"/>
              </a:rPr>
              <a:t>Assumption: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no more than     samples processed, while a core is processing one</a:t>
            </a:r>
          </a:p>
          <a:p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Eg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,</a:t>
            </a:r>
            <a:r>
              <a:rPr lang="el-GR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= 3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endParaRPr lang="el-GR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while 1 is being processed no more than 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1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b="1" i="1" u="sng" dirty="0" smtClean="0">
                <a:solidFill>
                  <a:srgbClr val="CA265B"/>
                </a:solidFill>
                <a:latin typeface="Gill Sans Light"/>
                <a:cs typeface="Gill Sans Light"/>
              </a:rPr>
              <a:t>Important Note: </a:t>
            </a:r>
          </a:p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    is done before       is sampled:</a:t>
            </a:r>
          </a:p>
          <a:p>
            <a:pPr algn="ctr"/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its gradient contribution is recorded in shared RAM, </a:t>
            </a:r>
          </a:p>
          <a:p>
            <a:pPr algn="ctr"/>
            <a:r>
              <a:rPr lang="en-US" sz="2100" b="1" dirty="0">
                <a:solidFill>
                  <a:srgbClr val="000000"/>
                </a:solidFill>
                <a:latin typeface="Gill Sans Light"/>
                <a:cs typeface="Gill Sans Light"/>
              </a:rPr>
              <a:t>w</a:t>
            </a:r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hen a thread starts working on </a:t>
            </a:r>
            <a:endParaRPr lang="en-US" sz="2100" b="1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    overlaps in time with      (i.e., the two samples are concurrently processed) :</a:t>
            </a:r>
          </a:p>
          <a:p>
            <a:pPr algn="ctr"/>
            <a:r>
              <a:rPr lang="en-US" sz="2100" b="1" dirty="0">
                <a:solidFill>
                  <a:srgbClr val="000000"/>
                </a:solidFill>
                <a:latin typeface="Gill Sans Light"/>
                <a:cs typeface="Gill Sans Light"/>
              </a:rPr>
              <a:t>its gradient contribution is </a:t>
            </a:r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only partially recorded </a:t>
            </a:r>
            <a:r>
              <a:rPr lang="en-US" sz="2100" b="1" dirty="0">
                <a:solidFill>
                  <a:srgbClr val="000000"/>
                </a:solidFill>
                <a:latin typeface="Gill Sans Light"/>
                <a:cs typeface="Gill Sans Light"/>
              </a:rPr>
              <a:t>in shared RAM, </a:t>
            </a:r>
          </a:p>
          <a:p>
            <a:pPr algn="ctr"/>
            <a:r>
              <a:rPr lang="en-US" sz="2100" b="1" dirty="0">
                <a:solidFill>
                  <a:srgbClr val="000000"/>
                </a:solidFill>
                <a:latin typeface="Gill Sans Light"/>
                <a:cs typeface="Gill Sans Light"/>
              </a:rPr>
              <a:t>w</a:t>
            </a:r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hen a </a:t>
            </a:r>
            <a:r>
              <a:rPr lang="en-US" sz="2100" b="1" dirty="0">
                <a:solidFill>
                  <a:srgbClr val="000000"/>
                </a:solidFill>
                <a:latin typeface="Gill Sans Light"/>
                <a:cs typeface="Gill Sans Light"/>
              </a:rPr>
              <a:t>thread starts working on </a:t>
            </a:r>
            <a:endParaRPr lang="en-US" sz="2100" b="1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291" y="1470293"/>
            <a:ext cx="3982720" cy="37592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806" y="2091931"/>
            <a:ext cx="182880" cy="16256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87" y="2387550"/>
            <a:ext cx="182880" cy="162560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6276" y="3887822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39" y="4488351"/>
            <a:ext cx="224685" cy="197723"/>
          </a:xfrm>
          <a:prstGeom prst="rect">
            <a:avLst/>
          </a:prstGeom>
        </p:spPr>
      </p:pic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861" y="4500562"/>
            <a:ext cx="304800" cy="22352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39" y="5768988"/>
            <a:ext cx="224685" cy="197723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101" y="5768988"/>
            <a:ext cx="304800" cy="22352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511" y="5103035"/>
            <a:ext cx="304800" cy="22352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511" y="6420665"/>
            <a:ext cx="304800" cy="22352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3492248" y="2909791"/>
            <a:ext cx="2382070" cy="920008"/>
            <a:chOff x="3492248" y="2909791"/>
            <a:chExt cx="2382070" cy="920008"/>
          </a:xfrm>
        </p:grpSpPr>
        <p:grpSp>
          <p:nvGrpSpPr>
            <p:cNvPr id="20" name="Group 19"/>
            <p:cNvGrpSpPr/>
            <p:nvPr/>
          </p:nvGrpSpPr>
          <p:grpSpPr>
            <a:xfrm>
              <a:off x="3492248" y="2909791"/>
              <a:ext cx="2382070" cy="920008"/>
              <a:chOff x="210659" y="2853169"/>
              <a:chExt cx="2382070" cy="920008"/>
            </a:xfrm>
          </p:grpSpPr>
          <p:grpSp>
            <p:nvGrpSpPr>
              <p:cNvPr id="21" name="Group 20"/>
              <p:cNvGrpSpPr/>
              <p:nvPr/>
            </p:nvGrpSpPr>
            <p:grpSpPr>
              <a:xfrm>
                <a:off x="210659" y="2853169"/>
                <a:ext cx="2382070" cy="920008"/>
                <a:chOff x="37480" y="3132853"/>
                <a:chExt cx="2382070" cy="1416840"/>
              </a:xfrm>
            </p:grpSpPr>
            <p:sp>
              <p:nvSpPr>
                <p:cNvPr id="22" name="TextBox 21"/>
                <p:cNvSpPr txBox="1"/>
                <p:nvPr/>
              </p:nvSpPr>
              <p:spPr>
                <a:xfrm>
                  <a:off x="37480" y="3149311"/>
                  <a:ext cx="2382070" cy="1400382"/>
                </a:xfrm>
                <a:prstGeom prst="rect">
                  <a:avLst/>
                </a:prstGeom>
                <a:solidFill>
                  <a:srgbClr val="A0B7E9">
                    <a:alpha val="16000"/>
                  </a:srgbClr>
                </a:solidFill>
                <a:ln>
                  <a:solidFill>
                    <a:schemeClr val="tx1"/>
                  </a:solidFill>
                  <a:prstDash val="dot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sz="1700" b="1" dirty="0">
                    <a:latin typeface="Gill Sans Light"/>
                    <a:cs typeface="Gill Sans Light"/>
                  </a:endParaRPr>
                </a:p>
                <a:p>
                  <a:pPr algn="ctr"/>
                  <a:endParaRPr lang="en-US" sz="1700" b="1" dirty="0" smtClean="0">
                    <a:latin typeface="Gill Sans Light"/>
                    <a:cs typeface="Gill Sans Light"/>
                  </a:endParaRPr>
                </a:p>
                <a:p>
                  <a:pPr algn="ctr"/>
                  <a:endParaRPr lang="en-US" sz="1700" b="1" dirty="0">
                    <a:latin typeface="Gill Sans Light"/>
                    <a:cs typeface="Gill Sans Light"/>
                  </a:endParaRPr>
                </a:p>
                <a:p>
                  <a:pPr algn="ctr"/>
                  <a:endParaRPr lang="en-US" sz="1700" b="1" dirty="0" smtClean="0">
                    <a:latin typeface="Gill Sans Light"/>
                    <a:cs typeface="Gill Sans Light"/>
                  </a:endParaRPr>
                </a:p>
                <a:p>
                  <a:pPr algn="ctr"/>
                  <a:endParaRPr lang="en-US" sz="1700" b="1" dirty="0" smtClean="0">
                    <a:latin typeface="Gill Sans Light"/>
                    <a:cs typeface="Gill Sans Light"/>
                  </a:endParaRPr>
                </a:p>
              </p:txBody>
            </p:sp>
            <p:grpSp>
              <p:nvGrpSpPr>
                <p:cNvPr id="23" name="Group 22"/>
                <p:cNvGrpSpPr/>
                <p:nvPr/>
              </p:nvGrpSpPr>
              <p:grpSpPr>
                <a:xfrm>
                  <a:off x="108435" y="3132853"/>
                  <a:ext cx="1971840" cy="1229896"/>
                  <a:chOff x="108435" y="3132853"/>
                  <a:chExt cx="1971840" cy="1229896"/>
                </a:xfrm>
              </p:grpSpPr>
              <p:cxnSp>
                <p:nvCxnSpPr>
                  <p:cNvPr id="24" name="Straight Arrow Connector 23"/>
                  <p:cNvCxnSpPr/>
                  <p:nvPr/>
                </p:nvCxnSpPr>
                <p:spPr>
                  <a:xfrm>
                    <a:off x="108435" y="3571272"/>
                    <a:ext cx="1971840" cy="0"/>
                  </a:xfrm>
                  <a:prstGeom prst="straightConnector1">
                    <a:avLst/>
                  </a:prstGeom>
                  <a:ln>
                    <a:tailEnd type="arrow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" name="Rectangle 24"/>
                  <p:cNvSpPr/>
                  <p:nvPr/>
                </p:nvSpPr>
                <p:spPr>
                  <a:xfrm>
                    <a:off x="641743" y="4120140"/>
                    <a:ext cx="578610" cy="242609"/>
                  </a:xfrm>
                  <a:prstGeom prst="rect">
                    <a:avLst/>
                  </a:prstGeom>
                  <a:solidFill>
                    <a:srgbClr val="3AB68A">
                      <a:alpha val="57000"/>
                    </a:srgbClr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400" dirty="0" smtClean="0">
                        <a:solidFill>
                          <a:srgbClr val="000000"/>
                        </a:solidFill>
                        <a:latin typeface="Gill Sans Light"/>
                        <a:cs typeface="Gill Sans Light"/>
                      </a:rPr>
                      <a:t>3</a:t>
                    </a:r>
                    <a:endParaRPr lang="en-US" sz="1400" dirty="0">
                      <a:solidFill>
                        <a:srgbClr val="000000"/>
                      </a:solidFill>
                      <a:latin typeface="Gill Sans Light"/>
                      <a:cs typeface="Gill Sans Light"/>
                    </a:endParaRPr>
                  </a:p>
                </p:txBody>
              </p:sp>
              <p:sp>
                <p:nvSpPr>
                  <p:cNvPr id="26" name="Rectangle 25"/>
                  <p:cNvSpPr/>
                  <p:nvPr/>
                </p:nvSpPr>
                <p:spPr>
                  <a:xfrm>
                    <a:off x="108435" y="3725753"/>
                    <a:ext cx="1623028" cy="242607"/>
                  </a:xfrm>
                  <a:prstGeom prst="rect">
                    <a:avLst/>
                  </a:prstGeom>
                  <a:solidFill>
                    <a:srgbClr val="4B4F8F">
                      <a:alpha val="50000"/>
                    </a:srgbClr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400" dirty="0" smtClean="0">
                        <a:solidFill>
                          <a:srgbClr val="000000"/>
                        </a:solidFill>
                        <a:latin typeface="Gill Sans Light"/>
                        <a:cs typeface="Gill Sans Light"/>
                      </a:rPr>
                      <a:t>1</a:t>
                    </a:r>
                    <a:endParaRPr lang="en-US" sz="1400" dirty="0">
                      <a:solidFill>
                        <a:srgbClr val="000000"/>
                      </a:solidFill>
                      <a:latin typeface="Gill Sans Light"/>
                      <a:cs typeface="Gill Sans Light"/>
                    </a:endParaRPr>
                  </a:p>
                </p:txBody>
              </p:sp>
              <p:sp>
                <p:nvSpPr>
                  <p:cNvPr id="27" name="TextBox 26"/>
                  <p:cNvSpPr txBox="1"/>
                  <p:nvPr/>
                </p:nvSpPr>
                <p:spPr>
                  <a:xfrm>
                    <a:off x="108435" y="3132853"/>
                    <a:ext cx="751353" cy="4739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400" dirty="0" smtClean="0">
                        <a:latin typeface="Gill Sans Light"/>
                        <a:cs typeface="Gill Sans Light"/>
                      </a:rPr>
                      <a:t>timeline</a:t>
                    </a:r>
                    <a:endParaRPr lang="en-US" sz="1400" dirty="0">
                      <a:latin typeface="Gill Sans Light"/>
                      <a:cs typeface="Gill Sans Light"/>
                    </a:endParaRPr>
                  </a:p>
                </p:txBody>
              </p:sp>
            </p:grpSp>
          </p:grpSp>
          <p:sp>
            <p:nvSpPr>
              <p:cNvPr id="28" name="Rectangle 27"/>
              <p:cNvSpPr/>
              <p:nvPr/>
            </p:nvSpPr>
            <p:spPr>
              <a:xfrm>
                <a:off x="1492708" y="3489116"/>
                <a:ext cx="333353" cy="157535"/>
              </a:xfrm>
              <a:prstGeom prst="rect">
                <a:avLst/>
              </a:prstGeom>
              <a:solidFill>
                <a:srgbClr val="3AB68A">
                  <a:alpha val="57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4</a:t>
                </a:r>
                <a:endParaRPr lang="en-US" sz="14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356097" y="3494251"/>
                <a:ext cx="333353" cy="157535"/>
              </a:xfrm>
              <a:prstGeom prst="rect">
                <a:avLst/>
              </a:prstGeom>
              <a:solidFill>
                <a:srgbClr val="3AB68A">
                  <a:alpha val="57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2</a:t>
                </a:r>
                <a:endParaRPr lang="en-US" sz="14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</p:grpSp>
        <p:sp>
          <p:nvSpPr>
            <p:cNvPr id="44" name="Rectangle 43"/>
            <p:cNvSpPr/>
            <p:nvPr/>
          </p:nvSpPr>
          <p:spPr>
            <a:xfrm>
              <a:off x="5260050" y="3550874"/>
              <a:ext cx="333353" cy="157535"/>
            </a:xfrm>
            <a:prstGeom prst="rect">
              <a:avLst/>
            </a:prstGeom>
            <a:solidFill>
              <a:srgbClr val="3AB68A">
                <a:alpha val="57000"/>
              </a:srgb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5</a:t>
              </a:r>
              <a:endParaRPr lang="en-US" sz="14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313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53212"/>
            <a:ext cx="9144000" cy="1470025"/>
          </a:xfrm>
        </p:spPr>
        <p:txBody>
          <a:bodyPr>
            <a:noAutofit/>
          </a:bodyPr>
          <a:lstStyle/>
          <a:p>
            <a:r>
              <a:rPr lang="en-US" sz="3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Convergence Rates for </a:t>
            </a:r>
            <a:r>
              <a:rPr lang="en-US" sz="35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Hogwild</a:t>
            </a:r>
            <a:r>
              <a:rPr lang="en-US" sz="3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!</a:t>
            </a:r>
            <a:endParaRPr lang="en-US" sz="35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80" y="965193"/>
            <a:ext cx="9106519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100" i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Assumption</a:t>
            </a:r>
            <a:r>
              <a:rPr lang="en-US" sz="2100" i="1" u="sng" dirty="0">
                <a:solidFill>
                  <a:srgbClr val="000000"/>
                </a:solidFill>
                <a:latin typeface="Gill Sans Light"/>
                <a:cs typeface="Gill Sans Light"/>
              </a:rPr>
              <a:t>: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no more than     samples processed, while a core is processing one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For each sample</a:t>
            </a:r>
          </a:p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Any difference between         and         caused only by samples that “overlap” with </a:t>
            </a:r>
          </a:p>
          <a:p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Therefore</a:t>
            </a:r>
          </a:p>
          <a:p>
            <a:pPr marL="342900" indent="-342900"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I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f      is sampled before      it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might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overlap with      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iff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</a:t>
            </a:r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If      is sampled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after      , it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might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overlap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with      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iff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</a:t>
            </a:r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1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1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Hence: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763" y="1108441"/>
            <a:ext cx="182880" cy="162560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6276" y="2604795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282" y="3023285"/>
            <a:ext cx="304800" cy="22352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061" y="3223757"/>
            <a:ext cx="345440" cy="32512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071" y="3325357"/>
            <a:ext cx="345440" cy="22352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6680" y="3325357"/>
            <a:ext cx="235501" cy="172701"/>
          </a:xfrm>
          <a:prstGeom prst="rect">
            <a:avLst/>
          </a:prstGeom>
        </p:spPr>
      </p:pic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55" y="3962852"/>
            <a:ext cx="224685" cy="197723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205" y="3983691"/>
            <a:ext cx="241205" cy="176884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689" y="3962852"/>
            <a:ext cx="304800" cy="22352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62" y="3934601"/>
            <a:ext cx="1053317" cy="22995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815" y="4267371"/>
            <a:ext cx="251390" cy="184353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557" y="4259891"/>
            <a:ext cx="304800" cy="22352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162" y="4248645"/>
            <a:ext cx="1046942" cy="228557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455" y="4279479"/>
            <a:ext cx="224685" cy="197723"/>
          </a:xfrm>
          <a:prstGeom prst="rect">
            <a:avLst/>
          </a:prstGeom>
        </p:spPr>
      </p:pic>
      <p:sp>
        <p:nvSpPr>
          <p:cNvPr id="54" name="Rectangle 53"/>
          <p:cNvSpPr/>
          <p:nvPr/>
        </p:nvSpPr>
        <p:spPr>
          <a:xfrm>
            <a:off x="-1" y="4809551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034" y="6518371"/>
            <a:ext cx="3925904" cy="287261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1875806" y="5401495"/>
            <a:ext cx="5456972" cy="889488"/>
            <a:chOff x="1669014" y="5093331"/>
            <a:chExt cx="5456972" cy="889488"/>
          </a:xfrm>
        </p:grpSpPr>
        <p:sp>
          <p:nvSpPr>
            <p:cNvPr id="55" name="Rectangle 54"/>
            <p:cNvSpPr/>
            <p:nvPr/>
          </p:nvSpPr>
          <p:spPr>
            <a:xfrm>
              <a:off x="1669014" y="5093331"/>
              <a:ext cx="5456972" cy="889488"/>
            </a:xfrm>
            <a:prstGeom prst="rect">
              <a:avLst/>
            </a:prstGeom>
            <a:solidFill>
              <a:srgbClr val="CECCFD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2500" dirty="0" smtClean="0">
                <a:latin typeface="Gill Sans Light"/>
                <a:cs typeface="Gill Sans Light"/>
              </a:endParaRPr>
            </a:p>
          </p:txBody>
        </p:sp>
        <p:pic>
          <p:nvPicPr>
            <p:cNvPr id="17" name="Picture 16" descr="latex-image-1.pdf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3290" y="5117259"/>
              <a:ext cx="3917255" cy="824685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3335287" y="1469619"/>
            <a:ext cx="2382070" cy="920008"/>
            <a:chOff x="3492248" y="2909791"/>
            <a:chExt cx="2382070" cy="920008"/>
          </a:xfrm>
        </p:grpSpPr>
        <p:grpSp>
          <p:nvGrpSpPr>
            <p:cNvPr id="39" name="Group 38"/>
            <p:cNvGrpSpPr/>
            <p:nvPr/>
          </p:nvGrpSpPr>
          <p:grpSpPr>
            <a:xfrm>
              <a:off x="3492248" y="2909791"/>
              <a:ext cx="2382070" cy="920008"/>
              <a:chOff x="210659" y="2853169"/>
              <a:chExt cx="2382070" cy="920008"/>
            </a:xfrm>
          </p:grpSpPr>
          <p:grpSp>
            <p:nvGrpSpPr>
              <p:cNvPr id="41" name="Group 40"/>
              <p:cNvGrpSpPr/>
              <p:nvPr/>
            </p:nvGrpSpPr>
            <p:grpSpPr>
              <a:xfrm>
                <a:off x="210659" y="2853169"/>
                <a:ext cx="2382070" cy="920008"/>
                <a:chOff x="37480" y="3132853"/>
                <a:chExt cx="2382070" cy="1416840"/>
              </a:xfrm>
            </p:grpSpPr>
            <p:sp>
              <p:nvSpPr>
                <p:cNvPr id="44" name="TextBox 43"/>
                <p:cNvSpPr txBox="1"/>
                <p:nvPr/>
              </p:nvSpPr>
              <p:spPr>
                <a:xfrm>
                  <a:off x="37480" y="3149311"/>
                  <a:ext cx="2382070" cy="1400382"/>
                </a:xfrm>
                <a:prstGeom prst="rect">
                  <a:avLst/>
                </a:prstGeom>
                <a:solidFill>
                  <a:srgbClr val="A0B7E9">
                    <a:alpha val="16000"/>
                  </a:srgbClr>
                </a:solidFill>
                <a:ln>
                  <a:solidFill>
                    <a:schemeClr val="tx1"/>
                  </a:solidFill>
                  <a:prstDash val="dot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wrap="square" rtlCol="0">
                  <a:spAutoFit/>
                </a:bodyPr>
                <a:lstStyle/>
                <a:p>
                  <a:pPr algn="ctr"/>
                  <a:endParaRPr lang="en-US" sz="1700" b="1" dirty="0">
                    <a:latin typeface="Gill Sans Light"/>
                    <a:cs typeface="Gill Sans Light"/>
                  </a:endParaRPr>
                </a:p>
                <a:p>
                  <a:pPr algn="ctr"/>
                  <a:endParaRPr lang="en-US" sz="1700" b="1" dirty="0" smtClean="0">
                    <a:latin typeface="Gill Sans Light"/>
                    <a:cs typeface="Gill Sans Light"/>
                  </a:endParaRPr>
                </a:p>
                <a:p>
                  <a:pPr algn="ctr"/>
                  <a:endParaRPr lang="en-US" sz="1700" b="1" dirty="0">
                    <a:latin typeface="Gill Sans Light"/>
                    <a:cs typeface="Gill Sans Light"/>
                  </a:endParaRPr>
                </a:p>
                <a:p>
                  <a:pPr algn="ctr"/>
                  <a:endParaRPr lang="en-US" sz="1700" b="1" dirty="0" smtClean="0">
                    <a:latin typeface="Gill Sans Light"/>
                    <a:cs typeface="Gill Sans Light"/>
                  </a:endParaRPr>
                </a:p>
                <a:p>
                  <a:pPr algn="ctr"/>
                  <a:endParaRPr lang="en-US" sz="1700" b="1" dirty="0" smtClean="0">
                    <a:latin typeface="Gill Sans Light"/>
                    <a:cs typeface="Gill Sans Light"/>
                  </a:endParaRPr>
                </a:p>
              </p:txBody>
            </p:sp>
            <p:grpSp>
              <p:nvGrpSpPr>
                <p:cNvPr id="53" name="Group 52"/>
                <p:cNvGrpSpPr/>
                <p:nvPr/>
              </p:nvGrpSpPr>
              <p:grpSpPr>
                <a:xfrm>
                  <a:off x="108435" y="3132853"/>
                  <a:ext cx="1971840" cy="1229896"/>
                  <a:chOff x="108435" y="3132853"/>
                  <a:chExt cx="1971840" cy="1229896"/>
                </a:xfrm>
              </p:grpSpPr>
              <p:cxnSp>
                <p:nvCxnSpPr>
                  <p:cNvPr id="56" name="Straight Arrow Connector 55"/>
                  <p:cNvCxnSpPr/>
                  <p:nvPr/>
                </p:nvCxnSpPr>
                <p:spPr>
                  <a:xfrm>
                    <a:off x="108435" y="3571272"/>
                    <a:ext cx="1971840" cy="0"/>
                  </a:xfrm>
                  <a:prstGeom prst="straightConnector1">
                    <a:avLst/>
                  </a:prstGeom>
                  <a:ln>
                    <a:tailEnd type="arrow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7" name="Rectangle 56"/>
                  <p:cNvSpPr/>
                  <p:nvPr/>
                </p:nvSpPr>
                <p:spPr>
                  <a:xfrm>
                    <a:off x="641743" y="4120140"/>
                    <a:ext cx="578610" cy="242609"/>
                  </a:xfrm>
                  <a:prstGeom prst="rect">
                    <a:avLst/>
                  </a:prstGeom>
                  <a:solidFill>
                    <a:srgbClr val="3AB68A">
                      <a:alpha val="57000"/>
                    </a:srgbClr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400" dirty="0" smtClean="0">
                        <a:solidFill>
                          <a:srgbClr val="000000"/>
                        </a:solidFill>
                        <a:latin typeface="Gill Sans Light"/>
                        <a:cs typeface="Gill Sans Light"/>
                      </a:rPr>
                      <a:t>3</a:t>
                    </a:r>
                    <a:endParaRPr lang="en-US" sz="1400" dirty="0">
                      <a:solidFill>
                        <a:srgbClr val="000000"/>
                      </a:solidFill>
                      <a:latin typeface="Gill Sans Light"/>
                      <a:cs typeface="Gill Sans Light"/>
                    </a:endParaRPr>
                  </a:p>
                </p:txBody>
              </p:sp>
              <p:sp>
                <p:nvSpPr>
                  <p:cNvPr id="58" name="Rectangle 57"/>
                  <p:cNvSpPr/>
                  <p:nvPr/>
                </p:nvSpPr>
                <p:spPr>
                  <a:xfrm>
                    <a:off x="108435" y="3725753"/>
                    <a:ext cx="1623028" cy="242607"/>
                  </a:xfrm>
                  <a:prstGeom prst="rect">
                    <a:avLst/>
                  </a:prstGeom>
                  <a:solidFill>
                    <a:srgbClr val="4B4F8F">
                      <a:alpha val="50000"/>
                    </a:srgbClr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400" dirty="0" smtClean="0">
                        <a:solidFill>
                          <a:srgbClr val="000000"/>
                        </a:solidFill>
                        <a:latin typeface="Gill Sans Light"/>
                        <a:cs typeface="Gill Sans Light"/>
                      </a:rPr>
                      <a:t>1</a:t>
                    </a:r>
                    <a:endParaRPr lang="en-US" sz="1400" dirty="0">
                      <a:solidFill>
                        <a:srgbClr val="000000"/>
                      </a:solidFill>
                      <a:latin typeface="Gill Sans Light"/>
                      <a:cs typeface="Gill Sans Light"/>
                    </a:endParaRPr>
                  </a:p>
                </p:txBody>
              </p:sp>
              <p:sp>
                <p:nvSpPr>
                  <p:cNvPr id="59" name="TextBox 58"/>
                  <p:cNvSpPr txBox="1"/>
                  <p:nvPr/>
                </p:nvSpPr>
                <p:spPr>
                  <a:xfrm>
                    <a:off x="108435" y="3132853"/>
                    <a:ext cx="751353" cy="47398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400" dirty="0" smtClean="0">
                        <a:latin typeface="Gill Sans Light"/>
                        <a:cs typeface="Gill Sans Light"/>
                      </a:rPr>
                      <a:t>timeline</a:t>
                    </a:r>
                    <a:endParaRPr lang="en-US" sz="1400" dirty="0">
                      <a:latin typeface="Gill Sans Light"/>
                      <a:cs typeface="Gill Sans Light"/>
                    </a:endParaRPr>
                  </a:p>
                </p:txBody>
              </p:sp>
            </p:grpSp>
          </p:grpSp>
          <p:sp>
            <p:nvSpPr>
              <p:cNvPr id="42" name="Rectangle 41"/>
              <p:cNvSpPr/>
              <p:nvPr/>
            </p:nvSpPr>
            <p:spPr>
              <a:xfrm>
                <a:off x="1492708" y="3489116"/>
                <a:ext cx="333353" cy="157535"/>
              </a:xfrm>
              <a:prstGeom prst="rect">
                <a:avLst/>
              </a:prstGeom>
              <a:solidFill>
                <a:srgbClr val="3AB68A">
                  <a:alpha val="57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4</a:t>
                </a:r>
                <a:endParaRPr lang="en-US" sz="14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356097" y="3494251"/>
                <a:ext cx="333353" cy="157535"/>
              </a:xfrm>
              <a:prstGeom prst="rect">
                <a:avLst/>
              </a:prstGeom>
              <a:solidFill>
                <a:srgbClr val="3AB68A">
                  <a:alpha val="57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2</a:t>
                </a:r>
                <a:endParaRPr lang="en-US" sz="14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</p:grpSp>
        <p:sp>
          <p:nvSpPr>
            <p:cNvPr id="40" name="Rectangle 39"/>
            <p:cNvSpPr/>
            <p:nvPr/>
          </p:nvSpPr>
          <p:spPr>
            <a:xfrm>
              <a:off x="5260050" y="3550874"/>
              <a:ext cx="333353" cy="157535"/>
            </a:xfrm>
            <a:prstGeom prst="rect">
              <a:avLst/>
            </a:prstGeom>
            <a:solidFill>
              <a:srgbClr val="3AB68A">
                <a:alpha val="57000"/>
              </a:srgb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5</a:t>
              </a:r>
              <a:endParaRPr lang="en-US" sz="14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885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2705061" y="1424879"/>
            <a:ext cx="4164113" cy="477054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53212"/>
            <a:ext cx="9144000" cy="1470025"/>
          </a:xfrm>
        </p:spPr>
        <p:txBody>
          <a:bodyPr>
            <a:noAutofit/>
          </a:bodyPr>
          <a:lstStyle/>
          <a:p>
            <a:r>
              <a:rPr lang="en-US" sz="3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Convergence Rates for </a:t>
            </a:r>
            <a:r>
              <a:rPr lang="en-US" sz="35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Hogwild</a:t>
            </a:r>
            <a:r>
              <a:rPr lang="en-US" sz="3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!</a:t>
            </a:r>
            <a:endParaRPr lang="en-US" sz="35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6097" y="977404"/>
            <a:ext cx="8979657" cy="512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Let’s now analyze “noisy” SGD: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u="sng" dirty="0">
                <a:solidFill>
                  <a:srgbClr val="000000"/>
                </a:solidFill>
                <a:latin typeface="Gill Sans Light"/>
                <a:cs typeface="Gill Sans Light"/>
              </a:rPr>
              <a:t>Assumption: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no more than     samples processed, while a core is processing one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1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Elementary analysis (using m-strong convexity assumption on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f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):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291" y="1470293"/>
            <a:ext cx="3982720" cy="37592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368" y="2091931"/>
            <a:ext cx="182880" cy="16256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992" y="2339784"/>
            <a:ext cx="5176640" cy="1089819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10659" y="2426704"/>
            <a:ext cx="2382070" cy="920008"/>
            <a:chOff x="210659" y="2853169"/>
            <a:chExt cx="2382070" cy="920008"/>
          </a:xfrm>
        </p:grpSpPr>
        <p:grpSp>
          <p:nvGrpSpPr>
            <p:cNvPr id="21" name="Group 20"/>
            <p:cNvGrpSpPr/>
            <p:nvPr/>
          </p:nvGrpSpPr>
          <p:grpSpPr>
            <a:xfrm>
              <a:off x="210659" y="2853169"/>
              <a:ext cx="2382070" cy="920008"/>
              <a:chOff x="37480" y="3132853"/>
              <a:chExt cx="2382070" cy="1416840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37480" y="3149311"/>
                <a:ext cx="2382070" cy="1400382"/>
              </a:xfrm>
              <a:prstGeom prst="rect">
                <a:avLst/>
              </a:prstGeom>
              <a:solidFill>
                <a:srgbClr val="A0B7E9">
                  <a:alpha val="16000"/>
                </a:srgbClr>
              </a:solidFill>
              <a:ln>
                <a:solidFill>
                  <a:schemeClr val="tx1"/>
                </a:solidFill>
                <a:prstDash val="dot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sz="1700" b="1" dirty="0">
                  <a:latin typeface="Gill Sans Light"/>
                  <a:cs typeface="Gill Sans Light"/>
                </a:endParaRPr>
              </a:p>
              <a:p>
                <a:pPr algn="ctr"/>
                <a:endParaRPr lang="en-US" sz="1700" b="1" dirty="0" smtClean="0">
                  <a:latin typeface="Gill Sans Light"/>
                  <a:cs typeface="Gill Sans Light"/>
                </a:endParaRPr>
              </a:p>
              <a:p>
                <a:pPr algn="ctr"/>
                <a:endParaRPr lang="en-US" sz="1700" b="1" dirty="0">
                  <a:latin typeface="Gill Sans Light"/>
                  <a:cs typeface="Gill Sans Light"/>
                </a:endParaRPr>
              </a:p>
              <a:p>
                <a:pPr algn="ctr"/>
                <a:endParaRPr lang="en-US" sz="1700" b="1" dirty="0" smtClean="0">
                  <a:latin typeface="Gill Sans Light"/>
                  <a:cs typeface="Gill Sans Light"/>
                </a:endParaRPr>
              </a:p>
              <a:p>
                <a:pPr algn="ctr"/>
                <a:endParaRPr lang="en-US" sz="1700" b="1" dirty="0" smtClean="0">
                  <a:latin typeface="Gill Sans Light"/>
                  <a:cs typeface="Gill Sans Light"/>
                </a:endParaRPr>
              </a:p>
            </p:txBody>
          </p:sp>
          <p:grpSp>
            <p:nvGrpSpPr>
              <p:cNvPr id="23" name="Group 22"/>
              <p:cNvGrpSpPr/>
              <p:nvPr/>
            </p:nvGrpSpPr>
            <p:grpSpPr>
              <a:xfrm>
                <a:off x="108435" y="3132853"/>
                <a:ext cx="1971840" cy="1229896"/>
                <a:chOff x="108435" y="3132853"/>
                <a:chExt cx="1971840" cy="1229896"/>
              </a:xfrm>
            </p:grpSpPr>
            <p:cxnSp>
              <p:nvCxnSpPr>
                <p:cNvPr id="24" name="Straight Arrow Connector 23"/>
                <p:cNvCxnSpPr/>
                <p:nvPr/>
              </p:nvCxnSpPr>
              <p:spPr>
                <a:xfrm>
                  <a:off x="108435" y="3571272"/>
                  <a:ext cx="1971840" cy="0"/>
                </a:xfrm>
                <a:prstGeom prst="straightConnector1">
                  <a:avLst/>
                </a:prstGeom>
                <a:ln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" name="Rectangle 24"/>
                <p:cNvSpPr/>
                <p:nvPr/>
              </p:nvSpPr>
              <p:spPr>
                <a:xfrm>
                  <a:off x="641743" y="4120140"/>
                  <a:ext cx="578610" cy="242609"/>
                </a:xfrm>
                <a:prstGeom prst="rect">
                  <a:avLst/>
                </a:prstGeom>
                <a:solidFill>
                  <a:srgbClr val="3AB68A">
                    <a:alpha val="57000"/>
                  </a:srgbClr>
                </a:solidFill>
                <a:ln w="3810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 smtClean="0">
                      <a:solidFill>
                        <a:srgbClr val="000000"/>
                      </a:solidFill>
                      <a:latin typeface="Gill Sans Light"/>
                      <a:cs typeface="Gill Sans Light"/>
                    </a:rPr>
                    <a:t>3</a:t>
                  </a:r>
                  <a:endParaRPr lang="en-US" sz="1400" dirty="0">
                    <a:solidFill>
                      <a:srgbClr val="000000"/>
                    </a:solidFill>
                    <a:latin typeface="Gill Sans Light"/>
                    <a:cs typeface="Gill Sans Light"/>
                  </a:endParaRPr>
                </a:p>
              </p:txBody>
            </p:sp>
            <p:sp>
              <p:nvSpPr>
                <p:cNvPr id="26" name="Rectangle 25"/>
                <p:cNvSpPr/>
                <p:nvPr/>
              </p:nvSpPr>
              <p:spPr>
                <a:xfrm>
                  <a:off x="108435" y="3725753"/>
                  <a:ext cx="1623028" cy="242607"/>
                </a:xfrm>
                <a:prstGeom prst="rect">
                  <a:avLst/>
                </a:prstGeom>
                <a:solidFill>
                  <a:srgbClr val="4B4F8F">
                    <a:alpha val="50000"/>
                  </a:srgbClr>
                </a:solidFill>
                <a:ln w="38100" cmpd="sng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400" dirty="0" smtClean="0">
                      <a:solidFill>
                        <a:srgbClr val="000000"/>
                      </a:solidFill>
                      <a:latin typeface="Gill Sans Light"/>
                      <a:cs typeface="Gill Sans Light"/>
                    </a:rPr>
                    <a:t>1</a:t>
                  </a:r>
                  <a:endParaRPr lang="en-US" sz="1400" dirty="0">
                    <a:solidFill>
                      <a:srgbClr val="000000"/>
                    </a:solidFill>
                    <a:latin typeface="Gill Sans Light"/>
                    <a:cs typeface="Gill Sans Light"/>
                  </a:endParaRPr>
                </a:p>
              </p:txBody>
            </p:sp>
            <p:sp>
              <p:nvSpPr>
                <p:cNvPr id="27" name="TextBox 26"/>
                <p:cNvSpPr txBox="1"/>
                <p:nvPr/>
              </p:nvSpPr>
              <p:spPr>
                <a:xfrm>
                  <a:off x="108435" y="3132853"/>
                  <a:ext cx="751353" cy="4739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 smtClean="0">
                      <a:latin typeface="Gill Sans Light"/>
                      <a:cs typeface="Gill Sans Light"/>
                    </a:rPr>
                    <a:t>timeline</a:t>
                  </a:r>
                  <a:endParaRPr lang="en-US" sz="1400" dirty="0">
                    <a:latin typeface="Gill Sans Light"/>
                    <a:cs typeface="Gill Sans Light"/>
                  </a:endParaRPr>
                </a:p>
              </p:txBody>
            </p:sp>
          </p:grpSp>
        </p:grpSp>
        <p:sp>
          <p:nvSpPr>
            <p:cNvPr id="28" name="Rectangle 27"/>
            <p:cNvSpPr/>
            <p:nvPr/>
          </p:nvSpPr>
          <p:spPr>
            <a:xfrm>
              <a:off x="1492708" y="3489116"/>
              <a:ext cx="333353" cy="157535"/>
            </a:xfrm>
            <a:prstGeom prst="rect">
              <a:avLst/>
            </a:prstGeom>
            <a:solidFill>
              <a:srgbClr val="3AB68A">
                <a:alpha val="57000"/>
              </a:srgb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4</a:t>
              </a:r>
              <a:endParaRPr lang="en-US" sz="14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56097" y="3494251"/>
              <a:ext cx="333353" cy="157535"/>
            </a:xfrm>
            <a:prstGeom prst="rect">
              <a:avLst/>
            </a:prstGeom>
            <a:solidFill>
              <a:srgbClr val="3AB68A">
                <a:alpha val="57000"/>
              </a:srgbClr>
            </a:solidFill>
            <a:ln w="3810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2</a:t>
              </a:r>
              <a:endParaRPr lang="en-US" sz="14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6175480" y="4081355"/>
            <a:ext cx="2649507" cy="585937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1600" i="1" dirty="0">
              <a:latin typeface="Gill Sans Light"/>
              <a:cs typeface="Gill Sans Light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2592729" y="4568312"/>
            <a:ext cx="6232259" cy="477054"/>
            <a:chOff x="2592729" y="4248977"/>
            <a:chExt cx="6232259" cy="477054"/>
          </a:xfrm>
        </p:grpSpPr>
        <p:sp>
          <p:nvSpPr>
            <p:cNvPr id="33" name="Rectangle 32"/>
            <p:cNvSpPr/>
            <p:nvPr/>
          </p:nvSpPr>
          <p:spPr>
            <a:xfrm>
              <a:off x="2592729" y="4248977"/>
              <a:ext cx="2605957" cy="477054"/>
            </a:xfrm>
            <a:prstGeom prst="rect">
              <a:avLst/>
            </a:prstGeom>
            <a:solidFill>
              <a:srgbClr val="F98F96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2500" dirty="0" smtClean="0">
                <a:latin typeface="Gill Sans Light"/>
                <a:cs typeface="Gill Sans Light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463250" y="4248977"/>
              <a:ext cx="3361738" cy="477054"/>
            </a:xfrm>
            <a:prstGeom prst="rect">
              <a:avLst/>
            </a:prstGeom>
            <a:solidFill>
              <a:srgbClr val="F98F96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2500" dirty="0" smtClean="0">
                <a:latin typeface="Gill Sans Light"/>
                <a:cs typeface="Gill Sans Light"/>
              </a:endParaRPr>
            </a:p>
          </p:txBody>
        </p:sp>
      </p:grpSp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16" y="4233685"/>
            <a:ext cx="8481060" cy="762000"/>
          </a:xfrm>
          <a:prstGeom prst="rect">
            <a:avLst/>
          </a:prstGeom>
        </p:spPr>
      </p:pic>
      <p:sp>
        <p:nvSpPr>
          <p:cNvPr id="38" name="Rectangle 37"/>
          <p:cNvSpPr/>
          <p:nvPr/>
        </p:nvSpPr>
        <p:spPr>
          <a:xfrm>
            <a:off x="534355" y="4561865"/>
            <a:ext cx="8609645" cy="77942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862363" y="5073063"/>
            <a:ext cx="7494971" cy="1031051"/>
            <a:chOff x="862363" y="5052915"/>
            <a:chExt cx="7494971" cy="1031051"/>
          </a:xfrm>
        </p:grpSpPr>
        <p:sp>
          <p:nvSpPr>
            <p:cNvPr id="41" name="Rectangle 40"/>
            <p:cNvSpPr/>
            <p:nvPr/>
          </p:nvSpPr>
          <p:spPr>
            <a:xfrm>
              <a:off x="862363" y="5052915"/>
              <a:ext cx="7494971" cy="1031051"/>
            </a:xfrm>
            <a:prstGeom prst="rect">
              <a:avLst/>
            </a:prstGeom>
            <a:solidFill>
              <a:schemeClr val="tx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Lemma: </a:t>
              </a:r>
            </a:p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 if            =  O(          )           </a:t>
              </a:r>
            </a:p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Noisy SGD gets same rates as SGD </a:t>
              </a:r>
              <a:r>
                <a:rPr lang="en-US" sz="2000" i="1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(up to multiplicative constants)</a:t>
              </a:r>
              <a:endParaRPr lang="en-US" sz="2000" i="1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796166" y="5400866"/>
              <a:ext cx="344462" cy="338881"/>
            </a:xfrm>
            <a:prstGeom prst="rect">
              <a:avLst/>
            </a:prstGeom>
            <a:solidFill>
              <a:srgbClr val="F98F96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2500" dirty="0" smtClean="0">
                <a:latin typeface="Gill Sans Light"/>
                <a:cs typeface="Gill Sans Light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198686" y="5400866"/>
              <a:ext cx="376873" cy="338881"/>
            </a:xfrm>
            <a:prstGeom prst="rect">
              <a:avLst/>
            </a:prstGeom>
            <a:solidFill>
              <a:srgbClr val="CECCFD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1600" i="1" dirty="0">
                <a:latin typeface="Gill Sans Light"/>
                <a:cs typeface="Gill Sans Light"/>
              </a:endParaRPr>
            </a:p>
          </p:txBody>
        </p:sp>
      </p:grpSp>
      <p:sp>
        <p:nvSpPr>
          <p:cNvPr id="39" name="Rectangle 38"/>
          <p:cNvSpPr/>
          <p:nvPr/>
        </p:nvSpPr>
        <p:spPr>
          <a:xfrm>
            <a:off x="534355" y="6144021"/>
            <a:ext cx="8151057" cy="477054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400" i="1" dirty="0" smtClean="0">
                <a:latin typeface="Gill Sans Light"/>
                <a:cs typeface="Gill Sans Light"/>
              </a:rPr>
              <a:t>Q: Is asynchrony noise that small?</a:t>
            </a:r>
            <a:endParaRPr lang="en-US" sz="2400" dirty="0" smtClean="0">
              <a:latin typeface="Gill Sans Light"/>
              <a:cs typeface="Gill Sans Ligh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28002" y="3600189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37080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8" grpId="0" animBg="1"/>
      <p:bldP spid="3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3487" y="878716"/>
            <a:ext cx="8979657" cy="6878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main thing we need to bound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We just used 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786682" y="1415623"/>
            <a:ext cx="3014037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Noise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4795550" y="2226739"/>
            <a:ext cx="3795465" cy="353943"/>
            <a:chOff x="5386015" y="834384"/>
            <a:chExt cx="3795465" cy="353943"/>
          </a:xfrm>
        </p:grpSpPr>
        <p:sp>
          <p:nvSpPr>
            <p:cNvPr id="24" name="TextBox 23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1" y="1317648"/>
            <a:ext cx="7855734" cy="847632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517125" y="5178441"/>
            <a:ext cx="6617757" cy="1569660"/>
            <a:chOff x="1181392" y="4459896"/>
            <a:chExt cx="6617757" cy="1569660"/>
          </a:xfrm>
        </p:grpSpPr>
        <p:sp>
          <p:nvSpPr>
            <p:cNvPr id="25" name="Rectangle 24"/>
            <p:cNvSpPr/>
            <p:nvPr/>
          </p:nvSpPr>
          <p:spPr>
            <a:xfrm>
              <a:off x="1181392" y="4459896"/>
              <a:ext cx="6617757" cy="1569660"/>
            </a:xfrm>
            <a:prstGeom prst="rect">
              <a:avLst/>
            </a:prstGeom>
            <a:solidFill>
              <a:srgbClr val="CECCFD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1600" i="1" dirty="0">
                <a:latin typeface="Gill Sans Light"/>
                <a:cs typeface="Gill Sans Light"/>
              </a:endParaRPr>
            </a:p>
            <a:p>
              <a:pPr algn="ctr"/>
              <a:endParaRPr lang="en-US" sz="1600" i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600" i="1" dirty="0">
                <a:latin typeface="Gill Sans Light"/>
                <a:cs typeface="Gill Sans Light"/>
              </a:endParaRPr>
            </a:p>
            <a:p>
              <a:pPr algn="ctr"/>
              <a:endParaRPr lang="en-US" sz="1600" i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600" i="1" dirty="0">
                <a:latin typeface="Gill Sans Light"/>
                <a:cs typeface="Gill Sans Light"/>
              </a:endParaRPr>
            </a:p>
            <a:p>
              <a:pPr algn="ctr"/>
              <a:endParaRPr lang="en-US" sz="1600" i="1" dirty="0">
                <a:latin typeface="Gill Sans Light"/>
                <a:cs typeface="Gill Sans Light"/>
              </a:endParaRPr>
            </a:p>
          </p:txBody>
        </p:sp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1930" y="4720928"/>
              <a:ext cx="5176640" cy="1089819"/>
            </a:xfrm>
            <a:prstGeom prst="rect">
              <a:avLst/>
            </a:prstGeom>
          </p:spPr>
        </p:pic>
      </p:grpSp>
      <p:sp>
        <p:nvSpPr>
          <p:cNvPr id="28" name="Rectangle 27"/>
          <p:cNvSpPr/>
          <p:nvPr/>
        </p:nvSpPr>
        <p:spPr>
          <a:xfrm>
            <a:off x="1086899" y="3253141"/>
            <a:ext cx="2300813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388" y="2941542"/>
            <a:ext cx="6484760" cy="1204992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3891838" y="4247421"/>
            <a:ext cx="3795465" cy="353943"/>
            <a:chOff x="5386015" y="834384"/>
            <a:chExt cx="3795465" cy="353943"/>
          </a:xfrm>
        </p:grpSpPr>
        <p:sp>
          <p:nvSpPr>
            <p:cNvPr id="30" name="TextBox 29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35" name="Picture 3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sp>
        <p:nvSpPr>
          <p:cNvPr id="37" name="Rectangle 36"/>
          <p:cNvSpPr/>
          <p:nvPr/>
        </p:nvSpPr>
        <p:spPr>
          <a:xfrm>
            <a:off x="0" y="471729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913687" y="2856214"/>
            <a:ext cx="11675010" cy="46444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06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28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3487" y="878716"/>
            <a:ext cx="8979657" cy="5909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main thing we need to bound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 Asynchrony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causes error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sampled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grads overlap.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b="1" i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Simple Idea:</a:t>
            </a: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Samples might be concurrently processed, but they only “interfere” if they are talking to the same variables: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7" name="Picture 6" descr="conflict_grap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446" y="3920780"/>
            <a:ext cx="3978684" cy="1787525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Noise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188907" y="4291464"/>
            <a:ext cx="2382070" cy="1416841"/>
            <a:chOff x="37480" y="3132853"/>
            <a:chExt cx="2382070" cy="1416841"/>
          </a:xfrm>
        </p:grpSpPr>
        <p:sp>
          <p:nvSpPr>
            <p:cNvPr id="19" name="TextBox 18"/>
            <p:cNvSpPr txBox="1"/>
            <p:nvPr/>
          </p:nvSpPr>
          <p:spPr>
            <a:xfrm>
              <a:off x="37480" y="3149311"/>
              <a:ext cx="2382070" cy="140038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08435" y="3132853"/>
              <a:ext cx="2110392" cy="1229896"/>
              <a:chOff x="108435" y="3132853"/>
              <a:chExt cx="2110392" cy="1229896"/>
            </a:xfrm>
          </p:grpSpPr>
          <p:cxnSp>
            <p:nvCxnSpPr>
              <p:cNvPr id="14" name="Straight Arrow Connector 13"/>
              <p:cNvCxnSpPr/>
              <p:nvPr/>
            </p:nvCxnSpPr>
            <p:spPr>
              <a:xfrm>
                <a:off x="108435" y="3571272"/>
                <a:ext cx="197184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 14"/>
              <p:cNvSpPr/>
              <p:nvPr/>
            </p:nvSpPr>
            <p:spPr>
              <a:xfrm>
                <a:off x="558109" y="4120141"/>
                <a:ext cx="1660718" cy="242608"/>
              </a:xfrm>
              <a:prstGeom prst="rect">
                <a:avLst/>
              </a:prstGeom>
              <a:solidFill>
                <a:srgbClr val="3AB68A">
                  <a:alpha val="57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</a:t>
                </a:r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2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08435" y="3725753"/>
                <a:ext cx="1623028" cy="242607"/>
              </a:xfrm>
              <a:prstGeom prst="rect">
                <a:avLst/>
              </a:prstGeom>
              <a:solidFill>
                <a:srgbClr val="4B4F8F">
                  <a:alpha val="50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1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08435" y="3132853"/>
                <a:ext cx="1028284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100" dirty="0" smtClean="0">
                    <a:latin typeface="Gill Sans Light"/>
                    <a:cs typeface="Gill Sans Light"/>
                  </a:rPr>
                  <a:t>timeline</a:t>
                </a:r>
                <a:endParaRPr lang="en-US" sz="2100" dirty="0"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26" name="Rectangle 25"/>
          <p:cNvSpPr/>
          <p:nvPr/>
        </p:nvSpPr>
        <p:spPr>
          <a:xfrm>
            <a:off x="1601726" y="6203725"/>
            <a:ext cx="6485147" cy="400110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latin typeface="Gill Sans Light"/>
                <a:cs typeface="Gill Sans Light"/>
              </a:rPr>
              <a:t>If the interference is “rare” the noise term should be small</a:t>
            </a:r>
            <a:endParaRPr lang="en-US" sz="2000" dirty="0" smtClean="0">
              <a:latin typeface="Gill Sans Light"/>
              <a:cs typeface="Gill Sans Light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0" y="303016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86682" y="1415623"/>
            <a:ext cx="3014037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4795550" y="2226739"/>
            <a:ext cx="3795465" cy="353943"/>
            <a:chOff x="5386015" y="834384"/>
            <a:chExt cx="3795465" cy="353943"/>
          </a:xfrm>
        </p:grpSpPr>
        <p:sp>
          <p:nvSpPr>
            <p:cNvPr id="23" name="TextBox 22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1" y="1317648"/>
            <a:ext cx="7855734" cy="847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078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3487" y="878716"/>
            <a:ext cx="8979657" cy="5909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main thing we need to bound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 Asynchrony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causes error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sampled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grads overlap.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b="1" i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Simple Idea:</a:t>
            </a: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Samples might be concurrently processed, but they only “interfere” if they are talking to the same variables: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7" name="Picture 6" descr="conflict_grap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446" y="3920780"/>
            <a:ext cx="3978684" cy="1787525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Noise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188907" y="4291464"/>
            <a:ext cx="2382070" cy="1416841"/>
            <a:chOff x="37480" y="3132853"/>
            <a:chExt cx="2382070" cy="1416841"/>
          </a:xfrm>
        </p:grpSpPr>
        <p:sp>
          <p:nvSpPr>
            <p:cNvPr id="19" name="TextBox 18"/>
            <p:cNvSpPr txBox="1"/>
            <p:nvPr/>
          </p:nvSpPr>
          <p:spPr>
            <a:xfrm>
              <a:off x="37480" y="3149311"/>
              <a:ext cx="2382070" cy="140038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08435" y="3132853"/>
              <a:ext cx="2110392" cy="1229896"/>
              <a:chOff x="108435" y="3132853"/>
              <a:chExt cx="2110392" cy="1229896"/>
            </a:xfrm>
          </p:grpSpPr>
          <p:cxnSp>
            <p:nvCxnSpPr>
              <p:cNvPr id="14" name="Straight Arrow Connector 13"/>
              <p:cNvCxnSpPr/>
              <p:nvPr/>
            </p:nvCxnSpPr>
            <p:spPr>
              <a:xfrm>
                <a:off x="108435" y="3571272"/>
                <a:ext cx="197184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 14"/>
              <p:cNvSpPr/>
              <p:nvPr/>
            </p:nvSpPr>
            <p:spPr>
              <a:xfrm>
                <a:off x="558109" y="4120141"/>
                <a:ext cx="1660718" cy="242608"/>
              </a:xfrm>
              <a:prstGeom prst="rect">
                <a:avLst/>
              </a:prstGeom>
              <a:solidFill>
                <a:srgbClr val="3AB68A">
                  <a:alpha val="57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</a:t>
                </a:r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2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08435" y="3725753"/>
                <a:ext cx="1623028" cy="242607"/>
              </a:xfrm>
              <a:prstGeom prst="rect">
                <a:avLst/>
              </a:prstGeom>
              <a:solidFill>
                <a:srgbClr val="4B4F8F">
                  <a:alpha val="50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1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08435" y="3132853"/>
                <a:ext cx="1028284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100" dirty="0" smtClean="0">
                    <a:latin typeface="Gill Sans Light"/>
                    <a:cs typeface="Gill Sans Light"/>
                  </a:rPr>
                  <a:t>timeline</a:t>
                </a:r>
                <a:endParaRPr lang="en-US" sz="2100" dirty="0"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36" name="Rectangle 35"/>
          <p:cNvSpPr/>
          <p:nvPr/>
        </p:nvSpPr>
        <p:spPr>
          <a:xfrm>
            <a:off x="0" y="303016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86682" y="1415623"/>
            <a:ext cx="3014037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4795550" y="2226739"/>
            <a:ext cx="3795465" cy="353943"/>
            <a:chOff x="5386015" y="834384"/>
            <a:chExt cx="3795465" cy="353943"/>
          </a:xfrm>
        </p:grpSpPr>
        <p:sp>
          <p:nvSpPr>
            <p:cNvPr id="23" name="TextBox 22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1" y="1317648"/>
            <a:ext cx="7855734" cy="847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50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3487" y="878716"/>
            <a:ext cx="8979657" cy="558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main thing we need to bound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 Asynchrony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causes error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sampled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grads overlap.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b="1" i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Simple Idea:</a:t>
            </a: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Samples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might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be concurrently processed, but they only “interfere” if they are talking to the same variables: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7" name="Picture 6" descr="conflict_grap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0" y="5976297"/>
            <a:ext cx="1806754" cy="811730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Noise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188907" y="4291464"/>
            <a:ext cx="2382070" cy="1416841"/>
            <a:chOff x="37480" y="3132853"/>
            <a:chExt cx="2382070" cy="1416841"/>
          </a:xfrm>
        </p:grpSpPr>
        <p:sp>
          <p:nvSpPr>
            <p:cNvPr id="19" name="TextBox 18"/>
            <p:cNvSpPr txBox="1"/>
            <p:nvPr/>
          </p:nvSpPr>
          <p:spPr>
            <a:xfrm>
              <a:off x="37480" y="3149311"/>
              <a:ext cx="2382070" cy="140038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08435" y="3132853"/>
              <a:ext cx="2110392" cy="1229896"/>
              <a:chOff x="108435" y="3132853"/>
              <a:chExt cx="2110392" cy="1229896"/>
            </a:xfrm>
          </p:grpSpPr>
          <p:cxnSp>
            <p:nvCxnSpPr>
              <p:cNvPr id="14" name="Straight Arrow Connector 13"/>
              <p:cNvCxnSpPr/>
              <p:nvPr/>
            </p:nvCxnSpPr>
            <p:spPr>
              <a:xfrm>
                <a:off x="108435" y="3571272"/>
                <a:ext cx="197184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 14"/>
              <p:cNvSpPr/>
              <p:nvPr/>
            </p:nvSpPr>
            <p:spPr>
              <a:xfrm>
                <a:off x="558109" y="4120141"/>
                <a:ext cx="1660718" cy="242608"/>
              </a:xfrm>
              <a:prstGeom prst="rect">
                <a:avLst/>
              </a:prstGeom>
              <a:solidFill>
                <a:srgbClr val="3AB68A">
                  <a:alpha val="57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</a:t>
                </a:r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2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08435" y="3725753"/>
                <a:ext cx="1623028" cy="242607"/>
              </a:xfrm>
              <a:prstGeom prst="rect">
                <a:avLst/>
              </a:prstGeom>
              <a:solidFill>
                <a:srgbClr val="4B4F8F">
                  <a:alpha val="50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1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08435" y="3132853"/>
                <a:ext cx="1028284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100" dirty="0" smtClean="0">
                    <a:latin typeface="Gill Sans Light"/>
                    <a:cs typeface="Gill Sans Light"/>
                  </a:rPr>
                  <a:t>timeline</a:t>
                </a:r>
                <a:endParaRPr lang="en-US" sz="2100" dirty="0"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36" name="Rectangle 35"/>
          <p:cNvSpPr/>
          <p:nvPr/>
        </p:nvSpPr>
        <p:spPr>
          <a:xfrm>
            <a:off x="0" y="303016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86682" y="1415623"/>
            <a:ext cx="3014037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4795550" y="2226739"/>
            <a:ext cx="3795465" cy="353943"/>
            <a:chOff x="5386015" y="834384"/>
            <a:chExt cx="3795465" cy="353943"/>
          </a:xfrm>
        </p:grpSpPr>
        <p:sp>
          <p:nvSpPr>
            <p:cNvPr id="23" name="TextBox 22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1" y="1317648"/>
            <a:ext cx="7855734" cy="847632"/>
          </a:xfrm>
          <a:prstGeom prst="rect">
            <a:avLst/>
          </a:prstGeom>
        </p:spPr>
      </p:pic>
      <p:sp>
        <p:nvSpPr>
          <p:cNvPr id="32" name="Rectangle 31"/>
          <p:cNvSpPr/>
          <p:nvPr/>
        </p:nvSpPr>
        <p:spPr>
          <a:xfrm>
            <a:off x="2642194" y="4175863"/>
            <a:ext cx="45719" cy="3675433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34" name="Picture 33" descr="conflict_grap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446" y="3920780"/>
            <a:ext cx="3978684" cy="178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932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3487" y="878716"/>
            <a:ext cx="8979657" cy="5909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main thing we need to bound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 Asynchrony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causes error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sampled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grads overlap.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b="1" i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Simple Idea:</a:t>
            </a: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Samples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might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be concurrently processed, but they only “interfere” if they are talking to the same variables: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7" name="Picture 6" descr="conflict_grap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500" y="5976297"/>
            <a:ext cx="1806754" cy="811730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Noise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188907" y="4291464"/>
            <a:ext cx="2382070" cy="1416841"/>
            <a:chOff x="37480" y="3132853"/>
            <a:chExt cx="2382070" cy="1416841"/>
          </a:xfrm>
        </p:grpSpPr>
        <p:sp>
          <p:nvSpPr>
            <p:cNvPr id="19" name="TextBox 18"/>
            <p:cNvSpPr txBox="1"/>
            <p:nvPr/>
          </p:nvSpPr>
          <p:spPr>
            <a:xfrm>
              <a:off x="37480" y="3149311"/>
              <a:ext cx="2382070" cy="140038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08435" y="3132853"/>
              <a:ext cx="2110392" cy="1229896"/>
              <a:chOff x="108435" y="3132853"/>
              <a:chExt cx="2110392" cy="1229896"/>
            </a:xfrm>
          </p:grpSpPr>
          <p:cxnSp>
            <p:nvCxnSpPr>
              <p:cNvPr id="14" name="Straight Arrow Connector 13"/>
              <p:cNvCxnSpPr/>
              <p:nvPr/>
            </p:nvCxnSpPr>
            <p:spPr>
              <a:xfrm>
                <a:off x="108435" y="3571272"/>
                <a:ext cx="197184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 14"/>
              <p:cNvSpPr/>
              <p:nvPr/>
            </p:nvSpPr>
            <p:spPr>
              <a:xfrm>
                <a:off x="558109" y="4120141"/>
                <a:ext cx="1660718" cy="242608"/>
              </a:xfrm>
              <a:prstGeom prst="rect">
                <a:avLst/>
              </a:prstGeom>
              <a:solidFill>
                <a:srgbClr val="3AB68A">
                  <a:alpha val="57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</a:t>
                </a:r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2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08435" y="3725753"/>
                <a:ext cx="1623028" cy="242607"/>
              </a:xfrm>
              <a:prstGeom prst="rect">
                <a:avLst/>
              </a:prstGeom>
              <a:solidFill>
                <a:srgbClr val="4B4F8F">
                  <a:alpha val="50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1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08435" y="3132853"/>
                <a:ext cx="1028284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100" dirty="0" smtClean="0">
                    <a:latin typeface="Gill Sans Light"/>
                    <a:cs typeface="Gill Sans Light"/>
                  </a:rPr>
                  <a:t>timeline</a:t>
                </a:r>
                <a:endParaRPr lang="en-US" sz="2100" dirty="0"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36" name="Rectangle 35"/>
          <p:cNvSpPr/>
          <p:nvPr/>
        </p:nvSpPr>
        <p:spPr>
          <a:xfrm>
            <a:off x="0" y="303016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86682" y="1415623"/>
            <a:ext cx="3014037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4795550" y="2226739"/>
            <a:ext cx="3795465" cy="353943"/>
            <a:chOff x="5386015" y="834384"/>
            <a:chExt cx="3795465" cy="353943"/>
          </a:xfrm>
        </p:grpSpPr>
        <p:sp>
          <p:nvSpPr>
            <p:cNvPr id="23" name="TextBox 22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1" y="1317648"/>
            <a:ext cx="7855734" cy="847632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729955" y="5823043"/>
            <a:ext cx="6329106" cy="707886"/>
            <a:chOff x="1757558" y="5592708"/>
            <a:chExt cx="6905749" cy="707886"/>
          </a:xfrm>
        </p:grpSpPr>
        <p:sp>
          <p:nvSpPr>
            <p:cNvPr id="30" name="Rectangle 29"/>
            <p:cNvSpPr/>
            <p:nvPr/>
          </p:nvSpPr>
          <p:spPr>
            <a:xfrm>
              <a:off x="1757558" y="5592708"/>
              <a:ext cx="6905749" cy="707886"/>
            </a:xfrm>
            <a:prstGeom prst="rect">
              <a:avLst/>
            </a:prstGeom>
            <a:solidFill>
              <a:srgbClr val="CECCFD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 smtClean="0">
                  <a:latin typeface="Gill Sans Light"/>
                  <a:cs typeface="Gill Sans Light"/>
                </a:rPr>
                <a:t>If the functions sampled do not share variables</a:t>
              </a:r>
            </a:p>
            <a:p>
              <a:pPr algn="ctr"/>
              <a:endParaRPr lang="en-US" sz="2000" dirty="0" smtClean="0">
                <a:latin typeface="Gill Sans Light"/>
                <a:cs typeface="Gill Sans Light"/>
              </a:endParaRPr>
            </a:p>
          </p:txBody>
        </p:sp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66653" y="5951178"/>
              <a:ext cx="3027990" cy="324994"/>
            </a:xfrm>
            <a:prstGeom prst="rect">
              <a:avLst/>
            </a:prstGeom>
          </p:spPr>
        </p:pic>
      </p:grpSp>
      <p:sp>
        <p:nvSpPr>
          <p:cNvPr id="32" name="Rectangle 31"/>
          <p:cNvSpPr/>
          <p:nvPr/>
        </p:nvSpPr>
        <p:spPr>
          <a:xfrm>
            <a:off x="2642194" y="4175863"/>
            <a:ext cx="45719" cy="3675433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202014" y="3922132"/>
            <a:ext cx="1340281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00" b="1" u="sng" dirty="0" smtClean="0">
                <a:solidFill>
                  <a:srgbClr val="CA265B"/>
                </a:solidFill>
                <a:latin typeface="Gill Sans Light"/>
                <a:cs typeface="Gill Sans Light"/>
              </a:rPr>
              <a:t>Bad Event</a:t>
            </a:r>
            <a:endParaRPr lang="en-US" sz="2300" b="1" u="sng" dirty="0">
              <a:solidFill>
                <a:srgbClr val="CA265B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100568" y="5346769"/>
            <a:ext cx="1595309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00" b="1" u="sng" dirty="0" smtClean="0">
                <a:solidFill>
                  <a:srgbClr val="CA265B"/>
                </a:solidFill>
                <a:latin typeface="Gill Sans Light"/>
                <a:cs typeface="Gill Sans Light"/>
              </a:rPr>
              <a:t>Good Event</a:t>
            </a:r>
            <a:endParaRPr lang="en-US" sz="2300" b="1" u="sng" dirty="0">
              <a:solidFill>
                <a:srgbClr val="CA265B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717522" y="4412883"/>
            <a:ext cx="6329106" cy="707886"/>
            <a:chOff x="2717522" y="4412883"/>
            <a:chExt cx="6329106" cy="707886"/>
          </a:xfrm>
        </p:grpSpPr>
        <p:sp>
          <p:nvSpPr>
            <p:cNvPr id="24" name="Rectangle 23"/>
            <p:cNvSpPr/>
            <p:nvPr/>
          </p:nvSpPr>
          <p:spPr>
            <a:xfrm>
              <a:off x="2717522" y="4412883"/>
              <a:ext cx="6329106" cy="707886"/>
            </a:xfrm>
            <a:prstGeom prst="rect">
              <a:avLst/>
            </a:prstGeom>
            <a:solidFill>
              <a:srgbClr val="CECCFD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 smtClean="0">
                  <a:latin typeface="Gill Sans Light"/>
                  <a:cs typeface="Gill Sans Light"/>
                </a:rPr>
                <a:t>If the functions sampled share variables</a:t>
              </a:r>
            </a:p>
            <a:p>
              <a:pPr algn="ctr"/>
              <a:endParaRPr lang="en-US" sz="2000" dirty="0" smtClean="0">
                <a:latin typeface="Gill Sans Light"/>
                <a:cs typeface="Gill Sans Light"/>
              </a:endParaRPr>
            </a:p>
          </p:txBody>
        </p:sp>
        <p:pic>
          <p:nvPicPr>
            <p:cNvPr id="4" name="Picture 3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7274" y="4777558"/>
              <a:ext cx="3079810" cy="3305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5791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11211"/>
            <a:ext cx="9144000" cy="1470025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Today</a:t>
            </a:r>
            <a:endParaRPr lang="en-US" sz="6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0" y="1327011"/>
            <a:ext cx="9181480" cy="696666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Asynchronous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082171" y="2667738"/>
            <a:ext cx="2210624" cy="630646"/>
            <a:chOff x="516129" y="2612620"/>
            <a:chExt cx="2210624" cy="63064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6107" y="2612620"/>
              <a:ext cx="630646" cy="630646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16129" y="2704805"/>
              <a:ext cx="1553718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Processor 1</a:t>
              </a:r>
              <a:endParaRPr lang="en-US" sz="23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082171" y="3594709"/>
            <a:ext cx="2210624" cy="630646"/>
            <a:chOff x="516129" y="3539591"/>
            <a:chExt cx="2210624" cy="63064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6107" y="3539591"/>
              <a:ext cx="630646" cy="63064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16129" y="3631776"/>
              <a:ext cx="1553718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Processor 2</a:t>
              </a:r>
              <a:endParaRPr lang="en-US" sz="23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082171" y="5165080"/>
            <a:ext cx="2210624" cy="630646"/>
            <a:chOff x="516129" y="5109962"/>
            <a:chExt cx="2210624" cy="630646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6107" y="5109962"/>
              <a:ext cx="630646" cy="630646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516129" y="5202147"/>
              <a:ext cx="1556599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Processor P</a:t>
              </a:r>
              <a:endParaRPr lang="en-US" sz="23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052" y="4482967"/>
            <a:ext cx="63500" cy="4191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5750750" y="2200950"/>
            <a:ext cx="513019" cy="3979417"/>
            <a:chOff x="4467482" y="2298908"/>
            <a:chExt cx="513019" cy="3979417"/>
          </a:xfrm>
        </p:grpSpPr>
        <p:sp>
          <p:nvSpPr>
            <p:cNvPr id="16" name="Rectangle 15"/>
            <p:cNvSpPr>
              <a:spLocks/>
            </p:cNvSpPr>
            <p:nvPr/>
          </p:nvSpPr>
          <p:spPr>
            <a:xfrm>
              <a:off x="4467482" y="2298908"/>
              <a:ext cx="513019" cy="3979417"/>
            </a:xfrm>
            <a:prstGeom prst="rect">
              <a:avLst/>
            </a:prstGeom>
            <a:solidFill>
              <a:srgbClr val="5DDDA6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>
              <a:spLocks noChangeAspect="1"/>
            </p:cNvSpPr>
            <p:nvPr/>
          </p:nvSpPr>
          <p:spPr>
            <a:xfrm>
              <a:off x="4540836" y="2385724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>
              <a:spLocks noChangeAspect="1"/>
            </p:cNvSpPr>
            <p:nvPr/>
          </p:nvSpPr>
          <p:spPr>
            <a:xfrm>
              <a:off x="4540836" y="2922319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>
              <a:spLocks noChangeAspect="1"/>
            </p:cNvSpPr>
            <p:nvPr/>
          </p:nvSpPr>
          <p:spPr>
            <a:xfrm>
              <a:off x="4540836" y="3458914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>
              <a:spLocks noChangeAspect="1"/>
            </p:cNvSpPr>
            <p:nvPr/>
          </p:nvSpPr>
          <p:spPr>
            <a:xfrm>
              <a:off x="4540836" y="5867764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4540836" y="5331168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540836" y="3995509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7297" y="4637399"/>
              <a:ext cx="63500" cy="419100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4292795" y="2419752"/>
            <a:ext cx="1531309" cy="536595"/>
            <a:chOff x="5321968" y="2193843"/>
            <a:chExt cx="1531309" cy="536595"/>
          </a:xfrm>
        </p:grpSpPr>
        <p:cxnSp>
          <p:nvCxnSpPr>
            <p:cNvPr id="25" name="Straight Arrow Connector 24"/>
            <p:cNvCxnSpPr>
              <a:stCxn id="6" idx="3"/>
              <a:endCxn id="17" idx="1"/>
            </p:cNvCxnSpPr>
            <p:nvPr/>
          </p:nvCxnSpPr>
          <p:spPr>
            <a:xfrm flipV="1">
              <a:off x="5321968" y="2193843"/>
              <a:ext cx="1531309" cy="52547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6" idx="3"/>
              <a:endCxn id="18" idx="1"/>
            </p:cNvCxnSpPr>
            <p:nvPr/>
          </p:nvCxnSpPr>
          <p:spPr>
            <a:xfrm>
              <a:off x="5321968" y="2719318"/>
              <a:ext cx="1531309" cy="1112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4292795" y="4029537"/>
            <a:ext cx="1531309" cy="1872255"/>
            <a:chOff x="5321968" y="3803628"/>
            <a:chExt cx="1531309" cy="1872255"/>
          </a:xfrm>
        </p:grpSpPr>
        <p:cxnSp>
          <p:nvCxnSpPr>
            <p:cNvPr id="29" name="Straight Arrow Connector 28"/>
            <p:cNvCxnSpPr>
              <a:stCxn id="12" idx="3"/>
              <a:endCxn id="22" idx="1"/>
            </p:cNvCxnSpPr>
            <p:nvPr/>
          </p:nvCxnSpPr>
          <p:spPr>
            <a:xfrm flipV="1">
              <a:off x="5321968" y="3803628"/>
              <a:ext cx="1531309" cy="141303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12" idx="3"/>
              <a:endCxn id="20" idx="1"/>
            </p:cNvCxnSpPr>
            <p:nvPr/>
          </p:nvCxnSpPr>
          <p:spPr>
            <a:xfrm>
              <a:off x="5321968" y="5216660"/>
              <a:ext cx="1531309" cy="459223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12" idx="3"/>
              <a:endCxn id="21" idx="1"/>
            </p:cNvCxnSpPr>
            <p:nvPr/>
          </p:nvCxnSpPr>
          <p:spPr>
            <a:xfrm flipV="1">
              <a:off x="5321968" y="5139287"/>
              <a:ext cx="1531309" cy="7737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4292795" y="2956347"/>
            <a:ext cx="1531309" cy="2945445"/>
            <a:chOff x="5321968" y="2730438"/>
            <a:chExt cx="1531309" cy="2945445"/>
          </a:xfrm>
        </p:grpSpPr>
        <p:cxnSp>
          <p:nvCxnSpPr>
            <p:cNvPr id="33" name="Straight Arrow Connector 32"/>
            <p:cNvCxnSpPr>
              <a:stCxn id="9" idx="3"/>
              <a:endCxn id="18" idx="1"/>
            </p:cNvCxnSpPr>
            <p:nvPr/>
          </p:nvCxnSpPr>
          <p:spPr>
            <a:xfrm flipV="1">
              <a:off x="5321968" y="2730438"/>
              <a:ext cx="1531309" cy="915851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9" idx="3"/>
              <a:endCxn id="22" idx="1"/>
            </p:cNvCxnSpPr>
            <p:nvPr/>
          </p:nvCxnSpPr>
          <p:spPr>
            <a:xfrm>
              <a:off x="5321968" y="3646289"/>
              <a:ext cx="1531309" cy="15733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9" idx="3"/>
              <a:endCxn id="20" idx="1"/>
            </p:cNvCxnSpPr>
            <p:nvPr/>
          </p:nvCxnSpPr>
          <p:spPr>
            <a:xfrm>
              <a:off x="5321968" y="3646289"/>
              <a:ext cx="1531309" cy="202959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9" idx="3"/>
              <a:endCxn id="19" idx="1"/>
            </p:cNvCxnSpPr>
            <p:nvPr/>
          </p:nvCxnSpPr>
          <p:spPr>
            <a:xfrm flipV="1">
              <a:off x="5321968" y="3267033"/>
              <a:ext cx="1531309" cy="37925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0295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Noise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3487" y="878716"/>
            <a:ext cx="8979657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main thing we need to bound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 Asynchrony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causes error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sampled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grads overlap. 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86682" y="1415623"/>
            <a:ext cx="3014037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4795550" y="2226739"/>
            <a:ext cx="3795465" cy="353943"/>
            <a:chOff x="5386015" y="834384"/>
            <a:chExt cx="3795465" cy="353943"/>
          </a:xfrm>
        </p:grpSpPr>
        <p:sp>
          <p:nvSpPr>
            <p:cNvPr id="20" name="TextBox 19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21" name="Picture 20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1" y="1317648"/>
            <a:ext cx="7855734" cy="84763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303016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37" y="3352156"/>
            <a:ext cx="8889629" cy="312661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492733" y="4945453"/>
            <a:ext cx="6179451" cy="8059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492733" y="4115105"/>
            <a:ext cx="6179451" cy="8059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492733" y="5806358"/>
            <a:ext cx="6179451" cy="8059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09321" y="4227857"/>
            <a:ext cx="2285009" cy="400110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Cauchy-Schwarz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09321" y="4972144"/>
            <a:ext cx="2285009" cy="707886"/>
            <a:chOff x="645958" y="4972144"/>
            <a:chExt cx="2285009" cy="707886"/>
          </a:xfrm>
        </p:grpSpPr>
        <p:sp>
          <p:nvSpPr>
            <p:cNvPr id="23" name="Rectangle 22"/>
            <p:cNvSpPr/>
            <p:nvPr/>
          </p:nvSpPr>
          <p:spPr>
            <a:xfrm>
              <a:off x="645958" y="4972144"/>
              <a:ext cx="2285009" cy="707886"/>
            </a:xfrm>
            <a:prstGeom prst="rect">
              <a:avLst/>
            </a:prstGeom>
            <a:solidFill>
              <a:srgbClr val="CECCFD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2000" dirty="0">
                <a:latin typeface="Gill Sans Light"/>
                <a:cs typeface="Gill Sans Light"/>
              </a:endParaRPr>
            </a:p>
            <a:p>
              <a:pPr algn="ctr"/>
              <a:endParaRPr lang="en-US" sz="2000" dirty="0" smtClean="0">
                <a:latin typeface="Gill Sans Light"/>
                <a:cs typeface="Gill Sans Light"/>
              </a:endParaRPr>
            </a:p>
          </p:txBody>
        </p:sp>
        <p:pic>
          <p:nvPicPr>
            <p:cNvPr id="5" name="Picture 4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2107" y="5008777"/>
              <a:ext cx="1810063" cy="641233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609321" y="5989875"/>
            <a:ext cx="2285009" cy="400110"/>
            <a:chOff x="609321" y="5904398"/>
            <a:chExt cx="2285009" cy="400110"/>
          </a:xfrm>
        </p:grpSpPr>
        <p:sp>
          <p:nvSpPr>
            <p:cNvPr id="24" name="Rectangle 23"/>
            <p:cNvSpPr/>
            <p:nvPr/>
          </p:nvSpPr>
          <p:spPr>
            <a:xfrm>
              <a:off x="609321" y="5904398"/>
              <a:ext cx="2285009" cy="400110"/>
            </a:xfrm>
            <a:prstGeom prst="rect">
              <a:avLst/>
            </a:prstGeom>
            <a:solidFill>
              <a:srgbClr val="CECCFD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2000" dirty="0" smtClean="0">
                <a:latin typeface="Gill Sans Light"/>
                <a:cs typeface="Gill Sans Light"/>
              </a:endParaRPr>
            </a:p>
          </p:txBody>
        </p:sp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5470" y="5960186"/>
              <a:ext cx="1791198" cy="2835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13275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  <p:bldP spid="15" grpId="0" animBg="1"/>
      <p:bldP spid="1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Noise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3487" y="878716"/>
            <a:ext cx="8979657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main thing we need to bound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 Asynchrony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causes error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sampled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grads overlap. 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86682" y="1415623"/>
            <a:ext cx="3014037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4795550" y="2226739"/>
            <a:ext cx="3795465" cy="353943"/>
            <a:chOff x="5386015" y="834384"/>
            <a:chExt cx="3795465" cy="353943"/>
          </a:xfrm>
        </p:grpSpPr>
        <p:sp>
          <p:nvSpPr>
            <p:cNvPr id="20" name="TextBox 19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21" name="Picture 20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1" y="1317648"/>
            <a:ext cx="7855734" cy="84763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303016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3111"/>
            <a:ext cx="9144000" cy="1486503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492733" y="4286059"/>
            <a:ext cx="6179451" cy="805926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5268" y="5176782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546" y="5683277"/>
            <a:ext cx="1075557" cy="28794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3487" y="5521767"/>
            <a:ext cx="2583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What is                ?</a:t>
            </a:r>
            <a:endParaRPr lang="en-US" sz="24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427546" y="6203725"/>
            <a:ext cx="6485147" cy="400110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latin typeface="Gill Sans Light"/>
                <a:cs typeface="Gill Sans Light"/>
              </a:rPr>
              <a:t>Indicator: Does sample </a:t>
            </a:r>
            <a:r>
              <a:rPr lang="en-US" sz="2000" b="1" i="1" dirty="0" err="1" smtClean="0">
                <a:latin typeface="Gill Sans Light"/>
                <a:cs typeface="Gill Sans Light"/>
              </a:rPr>
              <a:t>i</a:t>
            </a:r>
            <a:r>
              <a:rPr lang="en-US" sz="2000" b="1" i="1" dirty="0" smtClean="0">
                <a:latin typeface="Gill Sans Light"/>
                <a:cs typeface="Gill Sans Light"/>
              </a:rPr>
              <a:t> </a:t>
            </a:r>
            <a:r>
              <a:rPr lang="en-US" sz="2000" b="1" dirty="0" smtClean="0">
                <a:latin typeface="Gill Sans Light"/>
                <a:cs typeface="Gill Sans Light"/>
              </a:rPr>
              <a:t>overlap with sample </a:t>
            </a:r>
            <a:r>
              <a:rPr lang="en-US" sz="2000" b="1" i="1" dirty="0" smtClean="0">
                <a:latin typeface="Gill Sans Light"/>
                <a:cs typeface="Gill Sans Light"/>
              </a:rPr>
              <a:t>k?</a:t>
            </a:r>
            <a:endParaRPr lang="en-US" sz="2000" dirty="0" smtClean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139211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1" animBg="1"/>
      <p:bldP spid="5" grpId="1"/>
      <p:bldP spid="1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Noise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3487" y="878716"/>
            <a:ext cx="8979657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main thing we need to bound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 Asynchrony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causes error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sampled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grads overlap. 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86682" y="1415623"/>
            <a:ext cx="3014037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4795550" y="2226739"/>
            <a:ext cx="3795465" cy="353943"/>
            <a:chOff x="5386015" y="834384"/>
            <a:chExt cx="3795465" cy="353943"/>
          </a:xfrm>
        </p:grpSpPr>
        <p:sp>
          <p:nvSpPr>
            <p:cNvPr id="20" name="TextBox 19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21" name="Picture 20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1" y="1317648"/>
            <a:ext cx="7855734" cy="84763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303016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13111"/>
            <a:ext cx="9144000" cy="148650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5268" y="5176782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63487" y="5521767"/>
            <a:ext cx="30969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What is                      ?</a:t>
            </a:r>
            <a:endParaRPr lang="en-US" sz="24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427546" y="6203725"/>
            <a:ext cx="6485147" cy="400110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latin typeface="Gill Sans Light"/>
                <a:cs typeface="Gill Sans Light"/>
              </a:rPr>
              <a:t>The probability that sample </a:t>
            </a:r>
            <a:r>
              <a:rPr lang="en-US" sz="2000" b="1" i="1" dirty="0" err="1" smtClean="0">
                <a:latin typeface="Gill Sans Light"/>
                <a:cs typeface="Gill Sans Light"/>
              </a:rPr>
              <a:t>i</a:t>
            </a:r>
            <a:r>
              <a:rPr lang="en-US" sz="2000" b="1" i="1" dirty="0" smtClean="0">
                <a:latin typeface="Gill Sans Light"/>
                <a:cs typeface="Gill Sans Light"/>
              </a:rPr>
              <a:t> </a:t>
            </a:r>
            <a:r>
              <a:rPr lang="en-US" sz="2000" b="1" dirty="0" smtClean="0">
                <a:latin typeface="Gill Sans Light"/>
                <a:cs typeface="Gill Sans Light"/>
              </a:rPr>
              <a:t>overlaps with sample </a:t>
            </a:r>
            <a:r>
              <a:rPr lang="en-US" sz="2000" b="1" i="1" dirty="0" smtClean="0">
                <a:latin typeface="Gill Sans Light"/>
                <a:cs typeface="Gill Sans Light"/>
              </a:rPr>
              <a:t>k</a:t>
            </a:r>
            <a:endParaRPr lang="en-US" sz="2000" dirty="0" smtClean="0">
              <a:latin typeface="Gill Sans Light"/>
              <a:cs typeface="Gill Sans Light"/>
            </a:endParaRP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910" y="5632556"/>
            <a:ext cx="1676382" cy="32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607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5" grpId="0"/>
      <p:bldP spid="15" grpId="0" animBg="1"/>
      <p:bldP spid="15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nflict_grap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996" y="3310210"/>
            <a:ext cx="3978684" cy="1787525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Noise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3487" y="878716"/>
            <a:ext cx="8979657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main thing we need to bound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 Asynchrony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causes error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sampled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grads overlap. 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136862" y="3574785"/>
            <a:ext cx="2382070" cy="1416841"/>
            <a:chOff x="37480" y="3132853"/>
            <a:chExt cx="2382070" cy="1416841"/>
          </a:xfrm>
        </p:grpSpPr>
        <p:sp>
          <p:nvSpPr>
            <p:cNvPr id="19" name="TextBox 18"/>
            <p:cNvSpPr txBox="1"/>
            <p:nvPr/>
          </p:nvSpPr>
          <p:spPr>
            <a:xfrm>
              <a:off x="37480" y="3149311"/>
              <a:ext cx="2382070" cy="140038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08435" y="3132853"/>
              <a:ext cx="2110392" cy="1229896"/>
              <a:chOff x="108435" y="3132853"/>
              <a:chExt cx="2110392" cy="1229896"/>
            </a:xfrm>
          </p:grpSpPr>
          <p:cxnSp>
            <p:nvCxnSpPr>
              <p:cNvPr id="14" name="Straight Arrow Connector 13"/>
              <p:cNvCxnSpPr/>
              <p:nvPr/>
            </p:nvCxnSpPr>
            <p:spPr>
              <a:xfrm>
                <a:off x="108435" y="3571272"/>
                <a:ext cx="197184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 14"/>
              <p:cNvSpPr/>
              <p:nvPr/>
            </p:nvSpPr>
            <p:spPr>
              <a:xfrm>
                <a:off x="558109" y="4120141"/>
                <a:ext cx="1660718" cy="242608"/>
              </a:xfrm>
              <a:prstGeom prst="rect">
                <a:avLst/>
              </a:prstGeom>
              <a:solidFill>
                <a:srgbClr val="3AB68A">
                  <a:alpha val="57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</a:t>
                </a:r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2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08435" y="3725753"/>
                <a:ext cx="1623028" cy="242607"/>
              </a:xfrm>
              <a:prstGeom prst="rect">
                <a:avLst/>
              </a:prstGeom>
              <a:solidFill>
                <a:srgbClr val="4B4F8F">
                  <a:alpha val="50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1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08435" y="3132853"/>
                <a:ext cx="1028284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100" dirty="0" smtClean="0">
                    <a:latin typeface="Gill Sans Light"/>
                    <a:cs typeface="Gill Sans Light"/>
                  </a:rPr>
                  <a:t>timeline</a:t>
                </a:r>
                <a:endParaRPr lang="en-US" sz="2100" dirty="0"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786682" y="1415623"/>
            <a:ext cx="3014037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4795550" y="2226739"/>
            <a:ext cx="3795465" cy="353943"/>
            <a:chOff x="5386015" y="834384"/>
            <a:chExt cx="3795465" cy="353943"/>
          </a:xfrm>
        </p:grpSpPr>
        <p:sp>
          <p:nvSpPr>
            <p:cNvPr id="46" name="TextBox 45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47" name="Picture 4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1" y="1317648"/>
            <a:ext cx="7855734" cy="847632"/>
          </a:xfrm>
          <a:prstGeom prst="rect">
            <a:avLst/>
          </a:prstGeom>
        </p:spPr>
      </p:pic>
      <p:sp>
        <p:nvSpPr>
          <p:cNvPr id="49" name="Rectangle 48"/>
          <p:cNvSpPr/>
          <p:nvPr/>
        </p:nvSpPr>
        <p:spPr>
          <a:xfrm>
            <a:off x="0" y="303016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399048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nflict_grap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996" y="3310210"/>
            <a:ext cx="3978684" cy="1787525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Noise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3487" y="878716"/>
            <a:ext cx="8979657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main thing we need to bound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 Asynchrony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causes error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sampled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grads overlap. 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136862" y="3574785"/>
            <a:ext cx="2382070" cy="1416841"/>
            <a:chOff x="37480" y="3132853"/>
            <a:chExt cx="2382070" cy="1416841"/>
          </a:xfrm>
        </p:grpSpPr>
        <p:sp>
          <p:nvSpPr>
            <p:cNvPr id="19" name="TextBox 18"/>
            <p:cNvSpPr txBox="1"/>
            <p:nvPr/>
          </p:nvSpPr>
          <p:spPr>
            <a:xfrm>
              <a:off x="37480" y="3149311"/>
              <a:ext cx="2382070" cy="140038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  <a:p>
              <a:pPr algn="ctr"/>
              <a:endParaRPr lang="en-US" sz="1700" b="1" dirty="0" smtClean="0">
                <a:latin typeface="Gill Sans Light"/>
                <a:cs typeface="Gill Sans Light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08435" y="3132853"/>
              <a:ext cx="2110392" cy="1229896"/>
              <a:chOff x="108435" y="3132853"/>
              <a:chExt cx="2110392" cy="1229896"/>
            </a:xfrm>
          </p:grpSpPr>
          <p:cxnSp>
            <p:nvCxnSpPr>
              <p:cNvPr id="14" name="Straight Arrow Connector 13"/>
              <p:cNvCxnSpPr/>
              <p:nvPr/>
            </p:nvCxnSpPr>
            <p:spPr>
              <a:xfrm>
                <a:off x="108435" y="3571272"/>
                <a:ext cx="1971840" cy="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ectangle 14"/>
              <p:cNvSpPr/>
              <p:nvPr/>
            </p:nvSpPr>
            <p:spPr>
              <a:xfrm>
                <a:off x="558109" y="4120141"/>
                <a:ext cx="1660718" cy="242608"/>
              </a:xfrm>
              <a:prstGeom prst="rect">
                <a:avLst/>
              </a:prstGeom>
              <a:solidFill>
                <a:srgbClr val="3AB68A">
                  <a:alpha val="57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</a:t>
                </a:r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2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108435" y="3725753"/>
                <a:ext cx="1623028" cy="242607"/>
              </a:xfrm>
              <a:prstGeom prst="rect">
                <a:avLst/>
              </a:prstGeom>
              <a:solidFill>
                <a:srgbClr val="4B4F8F">
                  <a:alpha val="50000"/>
                </a:srgbClr>
              </a:solidFill>
              <a:ln w="38100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 smtClean="0">
                    <a:solidFill>
                      <a:srgbClr val="000000"/>
                    </a:solidFill>
                    <a:latin typeface="Gill Sans Light"/>
                    <a:cs typeface="Gill Sans Light"/>
                  </a:rPr>
                  <a:t>Sample 1</a:t>
                </a:r>
                <a:endParaRPr lang="en-US" sz="1700" dirty="0">
                  <a:solidFill>
                    <a:srgbClr val="000000"/>
                  </a:solidFill>
                  <a:latin typeface="Gill Sans Light"/>
                  <a:cs typeface="Gill Sans Light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108435" y="3132853"/>
                <a:ext cx="1028284" cy="415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100" dirty="0" smtClean="0">
                    <a:latin typeface="Gill Sans Light"/>
                    <a:cs typeface="Gill Sans Light"/>
                  </a:rPr>
                  <a:t>timeline</a:t>
                </a:r>
                <a:endParaRPr lang="en-US" sz="2100" dirty="0"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5" name="TextBox 4"/>
          <p:cNvSpPr txBox="1"/>
          <p:nvPr/>
        </p:nvSpPr>
        <p:spPr>
          <a:xfrm>
            <a:off x="2468489" y="5501572"/>
            <a:ext cx="4528831" cy="1061829"/>
          </a:xfrm>
          <a:prstGeom prst="rect">
            <a:avLst/>
          </a:prstGeom>
          <a:ln w="9525" cmpd="sng">
            <a:solidFill>
              <a:srgbClr val="323E9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Pr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( two samples conflict ) =                          	              </a:t>
            </a:r>
          </a:p>
          <a:p>
            <a:pPr algn="ctr"/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86682" y="1415623"/>
            <a:ext cx="3014037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4795550" y="2226739"/>
            <a:ext cx="3795465" cy="353943"/>
            <a:chOff x="5386015" y="834384"/>
            <a:chExt cx="3795465" cy="353943"/>
          </a:xfrm>
        </p:grpSpPr>
        <p:sp>
          <p:nvSpPr>
            <p:cNvPr id="46" name="TextBox 45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47" name="Picture 4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1" y="1317648"/>
            <a:ext cx="7855734" cy="847632"/>
          </a:xfrm>
          <a:prstGeom prst="rect">
            <a:avLst/>
          </a:prstGeom>
        </p:spPr>
      </p:pic>
      <p:sp>
        <p:nvSpPr>
          <p:cNvPr id="49" name="Rectangle 48"/>
          <p:cNvSpPr/>
          <p:nvPr/>
        </p:nvSpPr>
        <p:spPr>
          <a:xfrm>
            <a:off x="0" y="303016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211" y="5549631"/>
            <a:ext cx="7874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89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280" y="3214405"/>
            <a:ext cx="8655524" cy="201884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3487" y="878716"/>
            <a:ext cx="8979657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main thing we need to bound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Note: Asynchrony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causes error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if </a:t>
            </a:r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sampled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grads overlap. 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Noise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86682" y="1415623"/>
            <a:ext cx="3014037" cy="608538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4795550" y="2226739"/>
            <a:ext cx="3795465" cy="353943"/>
            <a:chOff x="5386015" y="834384"/>
            <a:chExt cx="3795465" cy="353943"/>
          </a:xfrm>
        </p:grpSpPr>
        <p:sp>
          <p:nvSpPr>
            <p:cNvPr id="20" name="TextBox 19"/>
            <p:cNvSpPr txBox="1"/>
            <p:nvPr/>
          </p:nvSpPr>
          <p:spPr>
            <a:xfrm>
              <a:off x="5386015" y="834384"/>
              <a:ext cx="3795465" cy="353943"/>
            </a:xfrm>
            <a:prstGeom prst="rect">
              <a:avLst/>
            </a:prstGeom>
            <a:solidFill>
              <a:srgbClr val="A0B7E9">
                <a:alpha val="16000"/>
              </a:srgbClr>
            </a:solidFill>
            <a:ln>
              <a:solidFill>
                <a:schemeClr val="tx1"/>
              </a:solidFill>
              <a:prstDash val="dot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1700" dirty="0" smtClean="0">
                  <a:latin typeface="Gill Sans Light"/>
                  <a:cs typeface="Gill Sans Light"/>
                </a:rPr>
                <a:t>Reminder: we need it smaller than </a:t>
              </a:r>
            </a:p>
          </p:txBody>
        </p:sp>
        <p:pic>
          <p:nvPicPr>
            <p:cNvPr id="21" name="Picture 20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2167" y="900580"/>
              <a:ext cx="507023" cy="230465"/>
            </a:xfrm>
            <a:prstGeom prst="rect">
              <a:avLst/>
            </a:prstGeom>
          </p:spPr>
        </p:pic>
      </p:grp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471" y="1317648"/>
            <a:ext cx="7855734" cy="84763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303016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492733" y="3931940"/>
            <a:ext cx="6179451" cy="805926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492733" y="4615756"/>
            <a:ext cx="6179451" cy="805926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0" y="5636977"/>
            <a:ext cx="9144000" cy="45719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92280" y="6081912"/>
            <a:ext cx="18466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1439758" y="5756860"/>
            <a:ext cx="6485147" cy="1015663"/>
            <a:chOff x="1427546" y="5451524"/>
            <a:chExt cx="6485147" cy="1015663"/>
          </a:xfrm>
        </p:grpSpPr>
        <p:sp>
          <p:nvSpPr>
            <p:cNvPr id="25" name="Rectangle 24"/>
            <p:cNvSpPr/>
            <p:nvPr/>
          </p:nvSpPr>
          <p:spPr>
            <a:xfrm>
              <a:off x="1427546" y="5451524"/>
              <a:ext cx="6485147" cy="1015663"/>
            </a:xfrm>
            <a:prstGeom prst="rect">
              <a:avLst/>
            </a:prstGeom>
            <a:solidFill>
              <a:srgbClr val="CECCFD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endParaRPr lang="en-US" sz="2000" dirty="0" smtClean="0">
                <a:solidFill>
                  <a:srgbClr val="000000"/>
                </a:solidFill>
                <a:latin typeface="Gill Sans Light"/>
                <a:cs typeface="Gill Sans Light"/>
              </a:endParaRPr>
            </a:p>
            <a:p>
              <a:r>
                <a:rPr lang="en-US" sz="20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    The </a:t>
              </a:r>
              <a:r>
                <a:rPr lang="en-US" sz="2000" dirty="0">
                  <a:solidFill>
                    <a:srgbClr val="000000"/>
                  </a:solidFill>
                  <a:latin typeface="Gill Sans Light"/>
                  <a:cs typeface="Gill Sans Light"/>
                </a:rPr>
                <a:t>noise term is </a:t>
              </a:r>
              <a:r>
                <a:rPr lang="en-US" sz="20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below               when</a:t>
              </a:r>
            </a:p>
            <a:p>
              <a:r>
                <a:rPr lang="en-US" sz="20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 </a:t>
              </a:r>
              <a:endParaRPr lang="en-US" sz="20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66519" y="5678113"/>
              <a:ext cx="1364198" cy="654815"/>
            </a:xfrm>
            <a:prstGeom prst="rect">
              <a:avLst/>
            </a:prstGeom>
          </p:spPr>
        </p:pic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64478" y="5795720"/>
              <a:ext cx="711948" cy="3236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8650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2705061" y="1046338"/>
            <a:ext cx="4164113" cy="477054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500" dirty="0" smtClean="0">
              <a:latin typeface="Gill Sans Light"/>
              <a:cs typeface="Gill Sans Light"/>
            </a:endParaRPr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53212"/>
            <a:ext cx="9144000" cy="1470025"/>
          </a:xfrm>
        </p:spPr>
        <p:txBody>
          <a:bodyPr>
            <a:noAutofit/>
          </a:bodyPr>
          <a:lstStyle/>
          <a:p>
            <a:r>
              <a:rPr lang="en-US" sz="3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Convergence Rates for </a:t>
            </a:r>
            <a:r>
              <a:rPr lang="en-US" sz="35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Hogwild</a:t>
            </a:r>
            <a:r>
              <a:rPr lang="en-US" sz="3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!</a:t>
            </a:r>
            <a:endParaRPr lang="en-US" sz="35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6097" y="977404"/>
            <a:ext cx="89796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Reminder of Noisy SGD Rates: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291" y="1091752"/>
            <a:ext cx="3982720" cy="375920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6122568" y="3202164"/>
            <a:ext cx="2649507" cy="585937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1600" i="1" dirty="0">
              <a:latin typeface="Gill Sans Light"/>
              <a:cs typeface="Gill Sans Light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2539817" y="3689121"/>
            <a:ext cx="6232259" cy="477054"/>
            <a:chOff x="2592729" y="4248977"/>
            <a:chExt cx="6232259" cy="477054"/>
          </a:xfrm>
        </p:grpSpPr>
        <p:sp>
          <p:nvSpPr>
            <p:cNvPr id="33" name="Rectangle 32"/>
            <p:cNvSpPr/>
            <p:nvPr/>
          </p:nvSpPr>
          <p:spPr>
            <a:xfrm>
              <a:off x="2592729" y="4248977"/>
              <a:ext cx="2605957" cy="477054"/>
            </a:xfrm>
            <a:prstGeom prst="rect">
              <a:avLst/>
            </a:prstGeom>
            <a:solidFill>
              <a:srgbClr val="F98F96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2500" dirty="0" smtClean="0">
                <a:latin typeface="Gill Sans Light"/>
                <a:cs typeface="Gill Sans Light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463250" y="4248977"/>
              <a:ext cx="3361738" cy="477054"/>
            </a:xfrm>
            <a:prstGeom prst="rect">
              <a:avLst/>
            </a:prstGeom>
            <a:solidFill>
              <a:srgbClr val="F98F96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2500" dirty="0" smtClean="0">
                <a:latin typeface="Gill Sans Light"/>
                <a:cs typeface="Gill Sans Light"/>
              </a:endParaRPr>
            </a:p>
          </p:txBody>
        </p:sp>
      </p:grpSp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04" y="3354494"/>
            <a:ext cx="8481060" cy="762000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>
            <a:off x="862363" y="4707449"/>
            <a:ext cx="7494971" cy="1031051"/>
            <a:chOff x="862363" y="5052915"/>
            <a:chExt cx="7494971" cy="1031051"/>
          </a:xfrm>
        </p:grpSpPr>
        <p:sp>
          <p:nvSpPr>
            <p:cNvPr id="41" name="Rectangle 40"/>
            <p:cNvSpPr/>
            <p:nvPr/>
          </p:nvSpPr>
          <p:spPr>
            <a:xfrm>
              <a:off x="862363" y="5052915"/>
              <a:ext cx="7494971" cy="1031051"/>
            </a:xfrm>
            <a:prstGeom prst="rect">
              <a:avLst/>
            </a:prstGeom>
            <a:solidFill>
              <a:schemeClr val="tx1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Lemma: </a:t>
              </a:r>
            </a:p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 if            =  O(          )           </a:t>
              </a:r>
            </a:p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Noisy SGD gets same rates as SGD </a:t>
              </a:r>
              <a:r>
                <a:rPr lang="en-US" sz="2000" i="1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(up to multiplicative constants)</a:t>
              </a:r>
              <a:endParaRPr lang="en-US" sz="2000" i="1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796166" y="5400866"/>
              <a:ext cx="344462" cy="338881"/>
            </a:xfrm>
            <a:prstGeom prst="rect">
              <a:avLst/>
            </a:prstGeom>
            <a:solidFill>
              <a:srgbClr val="F98F96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2500" dirty="0" smtClean="0">
                <a:latin typeface="Gill Sans Light"/>
                <a:cs typeface="Gill Sans Light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198686" y="5400866"/>
              <a:ext cx="376873" cy="338881"/>
            </a:xfrm>
            <a:prstGeom prst="rect">
              <a:avLst/>
            </a:prstGeom>
            <a:solidFill>
              <a:srgbClr val="CECCFD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pPr algn="ctr"/>
              <a:endParaRPr lang="en-US" sz="1600" i="1" dirty="0">
                <a:latin typeface="Gill Sans Light"/>
                <a:cs typeface="Gill Sans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115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Hogwild</a:t>
            </a:r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Rates: Proof Recap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307329" y="1186628"/>
            <a:ext cx="4550655" cy="1015663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endParaRPr lang="en-US" sz="2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0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Hogwild</a:t>
            </a:r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is equivalent to a noisy serial SGD</a:t>
            </a:r>
          </a:p>
          <a:p>
            <a:endParaRPr lang="en-US" sz="2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404017" y="2622106"/>
            <a:ext cx="6357278" cy="1015663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endParaRPr lang="en-US" sz="2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asynchrony </a:t>
            </a:r>
            <a:r>
              <a:rPr lang="en-US" sz="2000" dirty="0">
                <a:solidFill>
                  <a:srgbClr val="000000"/>
                </a:solidFill>
                <a:latin typeface="Gill Sans Light"/>
                <a:cs typeface="Gill Sans Light"/>
              </a:rPr>
              <a:t>n</a:t>
            </a:r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oise affects rates, but if bounded, not by much</a:t>
            </a:r>
          </a:p>
          <a:p>
            <a:endParaRPr lang="en-US" sz="2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99129" y="4057584"/>
            <a:ext cx="8767054" cy="1015663"/>
            <a:chOff x="376946" y="3921416"/>
            <a:chExt cx="8767054" cy="1015663"/>
          </a:xfrm>
        </p:grpSpPr>
        <p:sp>
          <p:nvSpPr>
            <p:cNvPr id="28" name="Rectangle 27"/>
            <p:cNvSpPr/>
            <p:nvPr/>
          </p:nvSpPr>
          <p:spPr>
            <a:xfrm>
              <a:off x="376946" y="3921416"/>
              <a:ext cx="8767054" cy="1015663"/>
            </a:xfrm>
            <a:prstGeom prst="rect">
              <a:avLst/>
            </a:prstGeom>
            <a:solidFill>
              <a:srgbClr val="CECCFD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endParaRPr lang="en-US" sz="2000" dirty="0" smtClean="0">
                <a:solidFill>
                  <a:srgbClr val="000000"/>
                </a:solidFill>
                <a:latin typeface="Gill Sans Light"/>
                <a:cs typeface="Gill Sans Light"/>
              </a:endParaRPr>
            </a:p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When core delay is less than                   , noise does not affect convergence     </a:t>
              </a:r>
            </a:p>
            <a:p>
              <a:endParaRPr lang="en-US" sz="20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  <p:pic>
          <p:nvPicPr>
            <p:cNvPr id="29" name="Picture 28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0585" y="4219177"/>
              <a:ext cx="1092736" cy="524513"/>
            </a:xfrm>
            <a:prstGeom prst="rect">
              <a:avLst/>
            </a:prstGeom>
          </p:spPr>
        </p:pic>
      </p:grpSp>
      <p:sp>
        <p:nvSpPr>
          <p:cNvPr id="30" name="Rectangle 29"/>
          <p:cNvSpPr/>
          <p:nvPr/>
        </p:nvSpPr>
        <p:spPr>
          <a:xfrm>
            <a:off x="2307329" y="5493062"/>
            <a:ext cx="4550655" cy="1138773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endParaRPr lang="en-US" sz="2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0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Hogwild</a:t>
            </a:r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! Achieves linear speedups</a:t>
            </a:r>
          </a:p>
          <a:p>
            <a:pPr algn="ctr"/>
            <a:r>
              <a:rPr lang="en-US" sz="1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*=</a:t>
            </a:r>
            <a:r>
              <a:rPr lang="en-US" sz="1400" dirty="0">
                <a:solidFill>
                  <a:srgbClr val="000000"/>
                </a:solidFill>
                <a:latin typeface="Gill Sans Light"/>
                <a:cs typeface="Gill Sans Light"/>
              </a:rPr>
              <a:t>in terms of </a:t>
            </a:r>
            <a:r>
              <a:rPr lang="en-US" sz="1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worst </a:t>
            </a:r>
            <a:r>
              <a:rPr lang="en-US" sz="1400" dirty="0">
                <a:solidFill>
                  <a:srgbClr val="000000"/>
                </a:solidFill>
                <a:latin typeface="Gill Sans Light"/>
                <a:cs typeface="Gill Sans Light"/>
              </a:rPr>
              <a:t>case </a:t>
            </a:r>
            <a:r>
              <a:rPr lang="en-US" sz="1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convergence</a:t>
            </a:r>
          </a:p>
          <a:p>
            <a:pPr algn="ctr"/>
            <a:endParaRPr lang="en-US" sz="14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4423896" y="2202290"/>
            <a:ext cx="317521" cy="419815"/>
          </a:xfrm>
          <a:prstGeom prst="downArrow">
            <a:avLst/>
          </a:prstGeom>
          <a:solidFill>
            <a:srgbClr val="CA265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own Arrow 30"/>
          <p:cNvSpPr/>
          <p:nvPr/>
        </p:nvSpPr>
        <p:spPr>
          <a:xfrm>
            <a:off x="4423896" y="3637769"/>
            <a:ext cx="317521" cy="419815"/>
          </a:xfrm>
          <a:prstGeom prst="downArrow">
            <a:avLst/>
          </a:prstGeom>
          <a:solidFill>
            <a:srgbClr val="CA265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own Arrow 31"/>
          <p:cNvSpPr/>
          <p:nvPr/>
        </p:nvSpPr>
        <p:spPr>
          <a:xfrm>
            <a:off x="4423896" y="5073247"/>
            <a:ext cx="317521" cy="419815"/>
          </a:xfrm>
          <a:prstGeom prst="downArrow">
            <a:avLst/>
          </a:prstGeom>
          <a:solidFill>
            <a:srgbClr val="CA265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21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30" grpId="0" animBg="1"/>
      <p:bldP spid="10" grpId="0" animBg="1"/>
      <p:bldP spid="31" grpId="0" animBg="1"/>
      <p:bldP spid="3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Convergence of </a:t>
            </a:r>
            <a:r>
              <a:rPr lang="en-US" sz="40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Hogwild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3738" y="1712330"/>
            <a:ext cx="9010046" cy="3477875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1000" i="1" dirty="0" smtClean="0">
              <a:latin typeface="Gill Sans Light"/>
              <a:cs typeface="Gill Sans Light"/>
            </a:endParaRPr>
          </a:p>
          <a:p>
            <a:pPr algn="ctr"/>
            <a:endParaRPr lang="en-US" sz="1000" i="1" dirty="0">
              <a:latin typeface="Gill Sans Light"/>
              <a:cs typeface="Gill Sans Light"/>
            </a:endParaRPr>
          </a:p>
          <a:p>
            <a:pPr algn="ctr"/>
            <a:endParaRPr lang="en-US" sz="1000" i="1" dirty="0" smtClean="0">
              <a:latin typeface="Gill Sans Light"/>
              <a:cs typeface="Gill Sans Light"/>
            </a:endParaRPr>
          </a:p>
          <a:p>
            <a:pPr algn="ctr"/>
            <a:endParaRPr lang="en-US" sz="1000" i="1" dirty="0">
              <a:latin typeface="Gill Sans Light"/>
              <a:cs typeface="Gill Sans Light"/>
            </a:endParaRPr>
          </a:p>
          <a:p>
            <a:pPr algn="ctr"/>
            <a:endParaRPr lang="en-US" sz="1000" i="1" dirty="0" smtClean="0">
              <a:latin typeface="Gill Sans Light"/>
              <a:cs typeface="Gill Sans Light"/>
            </a:endParaRPr>
          </a:p>
          <a:p>
            <a:pPr algn="ctr"/>
            <a:endParaRPr lang="en-US" sz="1000" i="1" dirty="0">
              <a:latin typeface="Gill Sans Light"/>
              <a:cs typeface="Gill Sans Light"/>
            </a:endParaRPr>
          </a:p>
          <a:p>
            <a:pPr algn="ctr"/>
            <a:endParaRPr lang="en-US" sz="1000" i="1" dirty="0" smtClean="0">
              <a:latin typeface="Gill Sans Light"/>
              <a:cs typeface="Gill Sans Light"/>
            </a:endParaRPr>
          </a:p>
          <a:p>
            <a:pPr algn="ctr"/>
            <a:endParaRPr lang="en-US" sz="1000" i="1" dirty="0">
              <a:latin typeface="Gill Sans Light"/>
              <a:cs typeface="Gill Sans Light"/>
            </a:endParaRPr>
          </a:p>
          <a:p>
            <a:pPr algn="ctr"/>
            <a:endParaRPr lang="en-US" sz="1000" i="1" dirty="0" smtClean="0">
              <a:latin typeface="Gill Sans Light"/>
              <a:cs typeface="Gill Sans Light"/>
            </a:endParaRPr>
          </a:p>
          <a:p>
            <a:pPr algn="ctr"/>
            <a:endParaRPr lang="en-US" sz="1000" i="1" dirty="0">
              <a:latin typeface="Gill Sans Light"/>
              <a:cs typeface="Gill Sans Light"/>
            </a:endParaRPr>
          </a:p>
          <a:p>
            <a:pPr algn="ctr"/>
            <a:endParaRPr lang="en-US" sz="1000" i="1" dirty="0" smtClean="0">
              <a:latin typeface="Gill Sans Light"/>
              <a:cs typeface="Gill Sans Light"/>
            </a:endParaRPr>
          </a:p>
          <a:p>
            <a:pPr algn="ctr"/>
            <a:endParaRPr lang="en-US" sz="1000" i="1" dirty="0">
              <a:latin typeface="Gill Sans Light"/>
              <a:cs typeface="Gill Sans Light"/>
            </a:endParaRPr>
          </a:p>
          <a:p>
            <a:pPr algn="ctr"/>
            <a:endParaRPr lang="en-US" sz="1000" i="1" dirty="0" smtClean="0">
              <a:latin typeface="Gill Sans Light"/>
              <a:cs typeface="Gill Sans Light"/>
            </a:endParaRPr>
          </a:p>
          <a:p>
            <a:pPr algn="ctr"/>
            <a:endParaRPr lang="en-US" sz="1000" i="1" dirty="0">
              <a:latin typeface="Gill Sans Light"/>
              <a:cs typeface="Gill Sans Light"/>
            </a:endParaRPr>
          </a:p>
          <a:p>
            <a:pPr algn="ctr"/>
            <a:endParaRPr lang="en-US" sz="1000" i="1" dirty="0" smtClean="0">
              <a:latin typeface="Gill Sans Light"/>
              <a:cs typeface="Gill Sans Light"/>
            </a:endParaRPr>
          </a:p>
          <a:p>
            <a:pPr algn="ctr"/>
            <a:endParaRPr lang="en-US" sz="1000" i="1" dirty="0">
              <a:latin typeface="Gill Sans Light"/>
              <a:cs typeface="Gill Sans Light"/>
            </a:endParaRPr>
          </a:p>
          <a:p>
            <a:pPr algn="ctr"/>
            <a:r>
              <a:rPr lang="en-US" sz="1000" i="1" dirty="0" smtClean="0">
                <a:latin typeface="Gill Sans Light"/>
                <a:cs typeface="Gill Sans Light"/>
              </a:rPr>
              <a:t> </a:t>
            </a:r>
          </a:p>
          <a:p>
            <a:pPr algn="ctr"/>
            <a:endParaRPr lang="en-US" sz="1000" i="1" dirty="0">
              <a:latin typeface="Gill Sans Light"/>
              <a:cs typeface="Gill Sans Light"/>
            </a:endParaRPr>
          </a:p>
          <a:p>
            <a:pPr algn="ctr"/>
            <a:r>
              <a:rPr lang="en-US" sz="1000" i="1" dirty="0">
                <a:latin typeface="Gill Sans Light"/>
                <a:cs typeface="Gill Sans Light"/>
              </a:rPr>
              <a:t> </a:t>
            </a:r>
            <a:endParaRPr lang="en-US" sz="1000" i="1" dirty="0" smtClean="0">
              <a:latin typeface="Gill Sans Light"/>
              <a:cs typeface="Gill Sans Light"/>
            </a:endParaRPr>
          </a:p>
          <a:p>
            <a:pPr algn="ctr"/>
            <a:endParaRPr lang="en-US" sz="1000" i="1" dirty="0">
              <a:latin typeface="Gill Sans Light"/>
              <a:cs typeface="Gill Sans Light"/>
            </a:endParaRPr>
          </a:p>
          <a:p>
            <a:pPr algn="ctr"/>
            <a:endParaRPr lang="en-US" sz="1000" i="1" dirty="0" smtClean="0">
              <a:latin typeface="Gill Sans Light"/>
              <a:cs typeface="Gill Sans Light"/>
            </a:endParaRPr>
          </a:p>
          <a:p>
            <a:pPr algn="ctr"/>
            <a:endParaRPr lang="en-US" sz="1000" i="1" dirty="0" smtClean="0">
              <a:latin typeface="Gill Sans Light"/>
              <a:cs typeface="Gill Sans Ligh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7294" y="1748963"/>
            <a:ext cx="9714715" cy="336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45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456423"/>
            <a:ext cx="9144000" cy="2519083"/>
          </a:xfrm>
          <a:prstGeom prst="rect">
            <a:avLst/>
          </a:prstGeom>
          <a:solidFill>
            <a:srgbClr val="0C1268">
              <a:alpha val="7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Examples of Sparse Problems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517440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SGD on sparse functions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1823" y="2895149"/>
            <a:ext cx="897965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500" b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: </a:t>
            </a:r>
          </a:p>
          <a:p>
            <a:r>
              <a:rPr lang="en-US" sz="2500" b="1" i="1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500" b="1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</a:t>
            </a:r>
            <a:r>
              <a:rPr lang="en-US" sz="2500" b="1" i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Hyperedge</a:t>
            </a:r>
            <a:r>
              <a:rPr lang="en-US" sz="2500" b="1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= the subset of variables that 	    depends on</a:t>
            </a:r>
          </a:p>
          <a:p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</a:t>
            </a:r>
            <a:r>
              <a:rPr lang="en-US" sz="2500" dirty="0">
                <a:solidFill>
                  <a:srgbClr val="000000"/>
                </a:solidFill>
                <a:latin typeface="Gill Sans Light"/>
                <a:cs typeface="Gill Sans Light"/>
              </a:rPr>
              <a:t>f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unction-variable graph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6995" y="4134314"/>
            <a:ext cx="6050010" cy="2723686"/>
          </a:xfrm>
          <a:prstGeom prst="rect">
            <a:avLst/>
          </a:prstGeom>
        </p:spPr>
      </p:pic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9778" y="1582828"/>
            <a:ext cx="3390900" cy="1016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905" y="3455091"/>
            <a:ext cx="171450" cy="19431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124" y="3371491"/>
            <a:ext cx="294640" cy="34544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899003" y="4568236"/>
            <a:ext cx="3698001" cy="1938992"/>
          </a:xfrm>
          <a:prstGeom prst="rect">
            <a:avLst/>
          </a:prstGeom>
          <a:solidFill>
            <a:srgbClr val="323E9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Matrix Fact./Comp.</a:t>
            </a:r>
          </a:p>
          <a:p>
            <a:pPr algn="ctr"/>
            <a:r>
              <a:rPr lang="en-US" sz="20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Graph cuts</a:t>
            </a:r>
          </a:p>
          <a:p>
            <a:pPr algn="ctr"/>
            <a:r>
              <a:rPr lang="en-US" sz="20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Graph/text Classification</a:t>
            </a:r>
          </a:p>
          <a:p>
            <a:pPr algn="ctr"/>
            <a:r>
              <a:rPr lang="en-US" sz="20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Topic Modeling</a:t>
            </a:r>
          </a:p>
          <a:p>
            <a:pPr algn="ctr"/>
            <a:r>
              <a:rPr lang="en-US" sz="20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Dropout</a:t>
            </a:r>
          </a:p>
          <a:p>
            <a:pPr algn="ctr"/>
            <a:r>
              <a:rPr lang="en-US" sz="20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87801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369646" y="4207914"/>
            <a:ext cx="10283742" cy="13931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526605" y="3886451"/>
            <a:ext cx="2880593" cy="14587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759389" y="3886450"/>
            <a:ext cx="2880593" cy="197998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-217246" y="5464839"/>
            <a:ext cx="10283742" cy="13931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04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217246" y="5464839"/>
            <a:ext cx="10283742" cy="13931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50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217246" y="5464839"/>
            <a:ext cx="10283742" cy="13931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594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253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1611852"/>
            <a:ext cx="9181480" cy="2149135"/>
          </a:xfrm>
          <a:prstGeom prst="rect">
            <a:avLst/>
          </a:prstGeom>
          <a:solidFill>
            <a:srgbClr val="0E1730">
              <a:alpha val="9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>
                <a:latin typeface="Gill Sans Light"/>
                <a:cs typeface="Gill Sans Light"/>
              </a:rPr>
              <a:t>Does the perturbed iterate analysis generalize?</a:t>
            </a:r>
            <a:endParaRPr lang="en-US" sz="54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28391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546226" y="3440954"/>
            <a:ext cx="10314711" cy="4616648"/>
          </a:xfrm>
          <a:prstGeom prst="rect">
            <a:avLst/>
          </a:prstGeom>
          <a:solidFill>
            <a:srgbClr val="5266FF">
              <a:alpha val="21000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1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 Noisy Lens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7480" y="972623"/>
            <a:ext cx="9144000" cy="4755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- Several asynchronous algorithms analyzed by</a:t>
            </a:r>
          </a:p>
          <a:p>
            <a:pPr marL="342900" indent="-342900">
              <a:buFontTx/>
              <a:buChar char="-"/>
            </a:pPr>
            <a:r>
              <a:rPr lang="en-US" sz="2500" dirty="0" smtClean="0">
                <a:latin typeface="Gill Sans Light"/>
                <a:cs typeface="Gill Sans Light"/>
              </a:rPr>
              <a:t>a</a:t>
            </a:r>
          </a:p>
          <a:p>
            <a:pPr marL="342900" indent="-342900">
              <a:buFontTx/>
              <a:buChar char="-"/>
            </a:pPr>
            <a:endParaRPr lang="en-US" sz="2500" dirty="0">
              <a:latin typeface="Gill Sans Light"/>
              <a:cs typeface="Gill Sans Light"/>
            </a:endParaRPr>
          </a:p>
          <a:p>
            <a:r>
              <a:rPr lang="en-US" sz="2500" dirty="0" smtClean="0">
                <a:latin typeface="Gill Sans Light"/>
                <a:cs typeface="Gill Sans Light"/>
              </a:rPr>
              <a:t> </a:t>
            </a:r>
          </a:p>
          <a:p>
            <a:pPr marL="342900" indent="-342900">
              <a:buFontTx/>
              <a:buChar char="-"/>
            </a:pPr>
            <a:r>
              <a:rPr lang="en-US" sz="2500" b="1" dirty="0" smtClean="0">
                <a:latin typeface="Gill Sans Light"/>
                <a:cs typeface="Gill Sans Light"/>
              </a:rPr>
              <a:t>Asynchronous Coordinate Descent</a:t>
            </a:r>
          </a:p>
          <a:p>
            <a:endParaRPr lang="en-US" sz="1000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2500" b="1" dirty="0" err="1" smtClean="0">
                <a:latin typeface="Gill Sans Light"/>
                <a:cs typeface="Gill Sans Light"/>
              </a:rPr>
              <a:t>KroMagnon</a:t>
            </a:r>
            <a:r>
              <a:rPr lang="en-US" sz="2500" b="1" dirty="0" smtClean="0">
                <a:latin typeface="Gill Sans Light"/>
                <a:cs typeface="Gill Sans Light"/>
              </a:rPr>
              <a:t>: Asynchronous Sparse SVRG</a:t>
            </a:r>
            <a:endParaRPr lang="en-US" sz="2000" b="1" dirty="0" smtClean="0">
              <a:latin typeface="Gill Sans Light"/>
              <a:cs typeface="Gill Sans Light"/>
            </a:endParaRPr>
          </a:p>
          <a:p>
            <a:pPr algn="ctr"/>
            <a:r>
              <a:rPr lang="en-US" dirty="0" smtClean="0">
                <a:latin typeface="Gill Sans Light"/>
                <a:cs typeface="Gill Sans Light"/>
              </a:rPr>
              <a:t>[Mania</a:t>
            </a:r>
            <a:r>
              <a:rPr lang="en-US" dirty="0">
                <a:latin typeface="Gill Sans Light"/>
                <a:cs typeface="Gill Sans Light"/>
              </a:rPr>
              <a:t>, Pan, </a:t>
            </a:r>
            <a:r>
              <a:rPr lang="en-US" b="1" dirty="0" smtClean="0">
                <a:latin typeface="Gill Sans Light"/>
                <a:cs typeface="Gill Sans Light"/>
              </a:rPr>
              <a:t>P.</a:t>
            </a:r>
            <a:r>
              <a:rPr lang="en-US" dirty="0" smtClean="0">
                <a:latin typeface="Gill Sans Light"/>
                <a:cs typeface="Gill Sans Light"/>
              </a:rPr>
              <a:t>, </a:t>
            </a:r>
            <a:r>
              <a:rPr lang="en-US" dirty="0" err="1">
                <a:latin typeface="Gill Sans Light"/>
                <a:cs typeface="Gill Sans Light"/>
              </a:rPr>
              <a:t>Recht</a:t>
            </a:r>
            <a:r>
              <a:rPr lang="en-US" dirty="0">
                <a:latin typeface="Gill Sans Light"/>
                <a:cs typeface="Gill Sans Light"/>
              </a:rPr>
              <a:t>, </a:t>
            </a:r>
            <a:r>
              <a:rPr lang="en-US" dirty="0" err="1">
                <a:latin typeface="Gill Sans Light"/>
                <a:cs typeface="Gill Sans Light"/>
              </a:rPr>
              <a:t>Ramchandran</a:t>
            </a:r>
            <a:r>
              <a:rPr lang="en-US" dirty="0">
                <a:latin typeface="Gill Sans Light"/>
                <a:cs typeface="Gill Sans Light"/>
              </a:rPr>
              <a:t>, Jordan, NIPS OPT 2015]</a:t>
            </a:r>
          </a:p>
          <a:p>
            <a:pPr marL="342900" indent="-342900">
              <a:buFontTx/>
              <a:buChar char="-"/>
            </a:pPr>
            <a:endParaRPr lang="en-US" sz="2500" dirty="0" smtClean="0">
              <a:latin typeface="Gill Sans Light"/>
              <a:cs typeface="Gill Sans Light"/>
            </a:endParaRPr>
          </a:p>
          <a:p>
            <a:endParaRPr lang="en-US" sz="2800" dirty="0" smtClean="0">
              <a:latin typeface="Gill Sans Light"/>
              <a:cs typeface="Gill Sans Light"/>
            </a:endParaRPr>
          </a:p>
          <a:p>
            <a:endParaRPr lang="en-US" sz="500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2500" b="1" dirty="0" smtClean="0">
                <a:latin typeface="Gill Sans Light"/>
                <a:cs typeface="Gill Sans Light"/>
              </a:rPr>
              <a:t>Lock-free Correlation Clustering  </a:t>
            </a:r>
          </a:p>
          <a:p>
            <a:pPr algn="ctr"/>
            <a:r>
              <a:rPr lang="en-US" dirty="0" smtClean="0">
                <a:latin typeface="Gill Sans Light"/>
                <a:cs typeface="Gill Sans Light"/>
              </a:rPr>
              <a:t>[</a:t>
            </a:r>
            <a:r>
              <a:rPr lang="en-US" dirty="0">
                <a:latin typeface="Gill Sans Light"/>
                <a:cs typeface="Gill Sans Light"/>
              </a:rPr>
              <a:t>Pan, </a:t>
            </a:r>
            <a:r>
              <a:rPr lang="en-US" b="1" dirty="0" smtClean="0">
                <a:latin typeface="Gill Sans Light"/>
                <a:cs typeface="Gill Sans Light"/>
              </a:rPr>
              <a:t>P.</a:t>
            </a:r>
            <a:r>
              <a:rPr lang="en-US" dirty="0" smtClean="0">
                <a:latin typeface="Gill Sans Light"/>
                <a:cs typeface="Gill Sans Light"/>
              </a:rPr>
              <a:t>, </a:t>
            </a:r>
            <a:r>
              <a:rPr lang="en-US" dirty="0" err="1" smtClean="0">
                <a:latin typeface="Gill Sans Light"/>
                <a:cs typeface="Gill Sans Light"/>
              </a:rPr>
              <a:t>Oymak</a:t>
            </a:r>
            <a:r>
              <a:rPr lang="en-US" dirty="0" smtClean="0">
                <a:latin typeface="Gill Sans Light"/>
                <a:cs typeface="Gill Sans Light"/>
              </a:rPr>
              <a:t>, </a:t>
            </a:r>
            <a:r>
              <a:rPr lang="en-US" dirty="0" err="1" smtClean="0">
                <a:latin typeface="Gill Sans Light"/>
                <a:cs typeface="Gill Sans Light"/>
              </a:rPr>
              <a:t>Recht</a:t>
            </a:r>
            <a:r>
              <a:rPr lang="en-US" dirty="0">
                <a:latin typeface="Gill Sans Light"/>
                <a:cs typeface="Gill Sans Light"/>
              </a:rPr>
              <a:t>, </a:t>
            </a:r>
            <a:r>
              <a:rPr lang="en-US" dirty="0" err="1">
                <a:latin typeface="Gill Sans Light"/>
                <a:cs typeface="Gill Sans Light"/>
              </a:rPr>
              <a:t>Ramchandran</a:t>
            </a:r>
            <a:r>
              <a:rPr lang="en-US" dirty="0">
                <a:latin typeface="Gill Sans Light"/>
                <a:cs typeface="Gill Sans Light"/>
              </a:rPr>
              <a:t>, Jordan, NIPS2015]</a:t>
            </a:r>
            <a:endParaRPr lang="en-US" sz="1600" dirty="0">
              <a:latin typeface="Gill Sans Light"/>
              <a:cs typeface="Gill Sans Light"/>
            </a:endParaRPr>
          </a:p>
        </p:txBody>
      </p:sp>
      <p:pic>
        <p:nvPicPr>
          <p:cNvPr id="7" name="Picture 6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17874">
            <a:off x="6266582" y="5236276"/>
            <a:ext cx="3051035" cy="305103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6035975" y="2957470"/>
            <a:ext cx="3145505" cy="738664"/>
          </a:xfrm>
          <a:prstGeom prst="rect">
            <a:avLst/>
          </a:prstGeom>
          <a:solidFill>
            <a:srgbClr val="5266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100" dirty="0" smtClean="0">
                <a:solidFill>
                  <a:schemeClr val="bg1"/>
                </a:solidFill>
                <a:latin typeface="Gill Sans Light"/>
                <a:cs typeface="Gill Sans Light"/>
              </a:rPr>
              <a:t>Leads to the design </a:t>
            </a:r>
          </a:p>
          <a:p>
            <a:pPr algn="ctr"/>
            <a:r>
              <a:rPr lang="en-US" sz="2100" dirty="0">
                <a:solidFill>
                  <a:schemeClr val="bg1"/>
                </a:solidFill>
                <a:latin typeface="Gill Sans Light"/>
                <a:cs typeface="Gill Sans Light"/>
              </a:rPr>
              <a:t>o</a:t>
            </a:r>
            <a:r>
              <a:rPr lang="en-US" sz="2100" dirty="0" smtClean="0">
                <a:solidFill>
                  <a:schemeClr val="bg1"/>
                </a:solidFill>
                <a:latin typeface="Gill Sans Light"/>
                <a:cs typeface="Gill Sans Light"/>
              </a:rPr>
              <a:t>f novel algorithms</a:t>
            </a:r>
            <a:endParaRPr lang="en-US" sz="21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4990" y="5730163"/>
            <a:ext cx="5348537" cy="1015663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Clustering </a:t>
            </a:r>
            <a:r>
              <a:rPr lang="en-US" sz="20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Billion-Edge</a:t>
            </a:r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Graphs in &lt;10 sec.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12-15x </a:t>
            </a:r>
            <a:r>
              <a:rPr lang="en-US" sz="2000" dirty="0">
                <a:solidFill>
                  <a:schemeClr val="bg1"/>
                </a:solidFill>
                <a:latin typeface="Gill Sans Light"/>
                <a:cs typeface="Gill Sans Light"/>
              </a:rPr>
              <a:t>Speedup  on 32 </a:t>
            </a:r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threads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(</a:t>
            </a:r>
            <a:r>
              <a:rPr lang="en-US" sz="2000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Scala</a:t>
            </a:r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Implementation, Amazon EC2 experiment)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47262" y="4202364"/>
            <a:ext cx="8373652" cy="70788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KroMagnon</a:t>
            </a:r>
            <a:r>
              <a:rPr lang="en-US" sz="2000" dirty="0">
                <a:solidFill>
                  <a:schemeClr val="bg1"/>
                </a:solidFill>
                <a:latin typeface="Gill Sans Light"/>
                <a:cs typeface="Gill Sans Light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on 16 threads up to 10^4 x faster that serial dense SVRG 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8x speedup compared to serial sparse SVRG</a:t>
            </a:r>
          </a:p>
        </p:txBody>
      </p:sp>
      <p:sp>
        <p:nvSpPr>
          <p:cNvPr id="14" name="Rectangle 13"/>
          <p:cNvSpPr/>
          <p:nvPr/>
        </p:nvSpPr>
        <p:spPr>
          <a:xfrm>
            <a:off x="91922" y="1435257"/>
            <a:ext cx="8928992" cy="1200329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4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26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Asynchronous</a:t>
            </a:r>
            <a: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(</a:t>
            </a:r>
            <a:r>
              <a:rPr lang="en-US" sz="2600" i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Algo</a:t>
            </a:r>
            <a:r>
              <a:rPr lang="en-US" sz="26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.</a:t>
            </a:r>
            <a: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( INPUT ))     Serial(</a:t>
            </a:r>
            <a:r>
              <a:rPr lang="en-US" sz="2600" i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Algo</a:t>
            </a:r>
            <a:r>
              <a:rPr lang="en-US" sz="26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.</a:t>
            </a:r>
            <a: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(INPUT + Noise)</a:t>
            </a:r>
            <a:b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</a:br>
            <a:endParaRPr lang="en-US" sz="20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296" y="1944918"/>
            <a:ext cx="3683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07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0" grpId="0" animBg="1"/>
      <p:bldP spid="11" grpId="0" animBg="1"/>
      <p:bldP spid="1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3631419" y="3936124"/>
            <a:ext cx="733890" cy="362245"/>
          </a:xfrm>
          <a:prstGeom prst="rect">
            <a:avLst/>
          </a:prstGeom>
          <a:solidFill>
            <a:srgbClr val="F98F9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614104" y="3175153"/>
            <a:ext cx="489444" cy="362245"/>
          </a:xfrm>
          <a:prstGeom prst="rect">
            <a:avLst/>
          </a:prstGeom>
          <a:solidFill>
            <a:srgbClr val="F98F9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775221" y="5685531"/>
            <a:ext cx="5593559" cy="1154162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endParaRPr lang="en-US" sz="2300" dirty="0" smtClean="0">
              <a:latin typeface="Gill Sans Light"/>
              <a:cs typeface="Gill Sans Light"/>
            </a:endParaRPr>
          </a:p>
          <a:p>
            <a:pPr algn="ctr"/>
            <a:endParaRPr lang="en-US" sz="2300" dirty="0">
              <a:latin typeface="Gill Sans Light"/>
              <a:cs typeface="Gill Sans Light"/>
            </a:endParaRPr>
          </a:p>
          <a:p>
            <a:pPr algn="ctr"/>
            <a:endParaRPr lang="en-US" sz="2300" dirty="0" smtClean="0">
              <a:latin typeface="Gill Sans Light"/>
              <a:cs typeface="Gill Sans Light"/>
            </a:endParaRPr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Asynchronous SVRG?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6097" y="1012299"/>
            <a:ext cx="8979657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Can SGM achieve faster rates?</a:t>
            </a:r>
          </a:p>
          <a:p>
            <a:pPr marL="342900" indent="-34290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SVRG = yes, if you do a full grad. computation per epoch 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[Johnson, Zhang, NIPS13]</a:t>
            </a:r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Issue: updates are generally dense, even for sparse functions.</a:t>
            </a:r>
          </a:p>
          <a:p>
            <a:pPr marL="342900" indent="-34290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When the problem is </a:t>
            </a:r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sparse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</a:p>
          <a:p>
            <a:pPr algn="ctr"/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async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 </a:t>
            </a:r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SGM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many times</a:t>
            </a:r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is faster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than 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async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 </a:t>
            </a:r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SVRG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Well maybe we can </a:t>
            </a:r>
            <a:r>
              <a:rPr lang="en-US" sz="2100" b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sparsify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each iteration and then run </a:t>
            </a:r>
            <a:r>
              <a:rPr lang="en-US" sz="21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lock-free</a:t>
            </a: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539" y="2074128"/>
            <a:ext cx="5913009" cy="1463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47654" y="5793253"/>
            <a:ext cx="4048692" cy="9387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K</a:t>
            </a: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RO</a:t>
            </a:r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M</a:t>
            </a: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AGNON</a:t>
            </a:r>
            <a:endParaRPr lang="en-US" sz="5500" dirty="0"/>
          </a:p>
        </p:txBody>
      </p:sp>
    </p:spTree>
    <p:extLst>
      <p:ext uri="{BB962C8B-B14F-4D97-AF65-F5344CB8AC3E}">
        <p14:creationId xmlns:p14="http://schemas.microsoft.com/office/powerpoint/2010/main" val="3328472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 animBg="1"/>
      <p:bldP spid="8" grpId="0" animBg="1"/>
      <p:bldP spid="6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5577362" y="4822088"/>
            <a:ext cx="489444" cy="526765"/>
          </a:xfrm>
          <a:prstGeom prst="rect">
            <a:avLst/>
          </a:prstGeom>
          <a:solidFill>
            <a:srgbClr val="F98F9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rgbClr val="000000"/>
                </a:solidFill>
                <a:latin typeface="Gill Sans Light"/>
                <a:cs typeface="Gill Sans Light"/>
              </a:rPr>
              <a:t>K</a:t>
            </a:r>
            <a: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  <a:t>RO</a:t>
            </a:r>
            <a:r>
              <a:rPr lang="en-US" sz="5400" dirty="0">
                <a:solidFill>
                  <a:srgbClr val="000000"/>
                </a:solidFill>
                <a:latin typeface="Gill Sans Light"/>
                <a:cs typeface="Gill Sans Light"/>
              </a:rPr>
              <a:t>M</a:t>
            </a:r>
            <a:r>
              <a:rPr lang="en-US" sz="4000" dirty="0">
                <a:solidFill>
                  <a:srgbClr val="000000"/>
                </a:solidFill>
                <a:latin typeface="Gill Sans Light"/>
                <a:cs typeface="Gill Sans Light"/>
              </a:rPr>
              <a:t>AGNON</a:t>
            </a:r>
            <a:endParaRPr lang="en-US" sz="5400" dirty="0"/>
          </a:p>
        </p:txBody>
      </p:sp>
      <p:sp>
        <p:nvSpPr>
          <p:cNvPr id="3" name="TextBox 2"/>
          <p:cNvSpPr txBox="1"/>
          <p:nvPr/>
        </p:nvSpPr>
        <p:spPr>
          <a:xfrm>
            <a:off x="356097" y="999069"/>
            <a:ext cx="897965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At each iteration</a:t>
            </a:r>
          </a:p>
          <a:p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	Support ( gradient de-biasing ) = support ( sampled hyper edge)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do we analyze the convergence rate of </a:t>
            </a:r>
            <a:r>
              <a:rPr lang="en-US" sz="2400" dirty="0">
                <a:solidFill>
                  <a:srgbClr val="000000"/>
                </a:solidFill>
                <a:latin typeface="Gill Sans Light"/>
                <a:cs typeface="Gill Sans Light"/>
              </a:rPr>
              <a:t>K</a:t>
            </a:r>
            <a:r>
              <a:rPr lang="en-US" sz="1600" dirty="0">
                <a:solidFill>
                  <a:srgbClr val="000000"/>
                </a:solidFill>
                <a:latin typeface="Gill Sans Light"/>
                <a:cs typeface="Gill Sans Light"/>
              </a:rPr>
              <a:t>RO</a:t>
            </a:r>
            <a:r>
              <a:rPr lang="en-US" sz="2400" dirty="0">
                <a:solidFill>
                  <a:srgbClr val="000000"/>
                </a:solidFill>
                <a:latin typeface="Gill Sans Light"/>
                <a:cs typeface="Gill Sans Light"/>
              </a:rPr>
              <a:t>M</a:t>
            </a:r>
            <a:r>
              <a:rPr lang="en-US" sz="1600" dirty="0">
                <a:solidFill>
                  <a:srgbClr val="000000"/>
                </a:solidFill>
                <a:latin typeface="Gill Sans Light"/>
                <a:cs typeface="Gill Sans Light"/>
              </a:rPr>
              <a:t>AGNON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?</a:t>
            </a:r>
          </a:p>
          <a:p>
            <a:pPr marL="342900" indent="-34290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It can be phrased in the “perturbed iterates” language</a:t>
            </a: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82" y="2050617"/>
            <a:ext cx="5799183" cy="134067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766375" y="2305877"/>
            <a:ext cx="4853075" cy="353943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Grad computation embarrassingly parallel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975595" y="3041940"/>
            <a:ext cx="3205885" cy="353943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Run this like HOGWILD!</a:t>
            </a: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943" y="4839082"/>
            <a:ext cx="4454933" cy="377191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7339707" y="4347089"/>
            <a:ext cx="1629019" cy="738664"/>
          </a:xfrm>
          <a:prstGeom prst="rect">
            <a:avLst/>
          </a:prstGeom>
          <a:solidFill>
            <a:srgbClr val="F98F9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100" dirty="0" smtClean="0">
                <a:latin typeface="Gill Sans Light"/>
                <a:cs typeface="Gill Sans Light"/>
              </a:rPr>
              <a:t>Asynchrony noise</a:t>
            </a:r>
          </a:p>
        </p:txBody>
      </p:sp>
      <p:cxnSp>
        <p:nvCxnSpPr>
          <p:cNvPr id="18" name="Curved Connector 17"/>
          <p:cNvCxnSpPr>
            <a:stCxn id="15" idx="1"/>
            <a:endCxn id="14" idx="0"/>
          </p:cNvCxnSpPr>
          <p:nvPr/>
        </p:nvCxnSpPr>
        <p:spPr>
          <a:xfrm rot="10800000" flipV="1">
            <a:off x="5822085" y="4716420"/>
            <a:ext cx="1517623" cy="105667"/>
          </a:xfrm>
          <a:prstGeom prst="curvedConnector2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/>
          <p:nvPr/>
        </p:nvGrpSpPr>
        <p:grpSpPr>
          <a:xfrm>
            <a:off x="132282" y="5482653"/>
            <a:ext cx="8836444" cy="1384995"/>
            <a:chOff x="132282" y="5482653"/>
            <a:chExt cx="8836444" cy="1384995"/>
          </a:xfrm>
        </p:grpSpPr>
        <p:sp>
          <p:nvSpPr>
            <p:cNvPr id="27" name="Rectangle 26"/>
            <p:cNvSpPr/>
            <p:nvPr/>
          </p:nvSpPr>
          <p:spPr>
            <a:xfrm>
              <a:off x="132282" y="5482653"/>
              <a:ext cx="8836444" cy="1384995"/>
            </a:xfrm>
            <a:prstGeom prst="rect">
              <a:avLst/>
            </a:prstGeom>
            <a:solidFill>
              <a:srgbClr val="CECCFD"/>
            </a:solidFill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square">
              <a:spAutoFit/>
            </a:bodyPr>
            <a:lstStyle/>
            <a:p>
              <a:r>
                <a:rPr lang="en-US" sz="2100" dirty="0" smtClean="0">
                  <a:latin typeface="Gill Sans Light"/>
                  <a:cs typeface="Gill Sans Light"/>
                </a:rPr>
                <a:t>Theorem:</a:t>
              </a:r>
            </a:p>
            <a:p>
              <a:r>
                <a:rPr lang="en-US" sz="2100" dirty="0" smtClean="0">
                  <a:latin typeface="Gill Sans Light"/>
                  <a:cs typeface="Gill Sans Light"/>
                </a:rPr>
                <a:t>Assuming                                                        </a:t>
              </a:r>
            </a:p>
            <a:p>
              <a:endParaRPr lang="en-US" sz="2100" i="1" u="sng" dirty="0">
                <a:latin typeface="Gill Sans Light"/>
                <a:cs typeface="Gill Sans Light"/>
              </a:endParaRPr>
            </a:p>
            <a:p>
              <a:pPr algn="ctr"/>
              <a:r>
                <a:rPr lang="en-US" sz="2100" i="1" u="sng" dirty="0" smtClean="0">
                  <a:latin typeface="Gill Sans Light"/>
                  <a:cs typeface="Gill Sans Light"/>
                </a:rPr>
                <a:t>KROMAGNON achieves the same rate as serial SVRG</a:t>
              </a:r>
            </a:p>
          </p:txBody>
        </p:sp>
        <p:pic>
          <p:nvPicPr>
            <p:cNvPr id="26" name="Picture 2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84701" y="5697164"/>
              <a:ext cx="3555247" cy="6944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10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1" grpId="0" animBg="1"/>
      <p:bldP spid="12" grpId="0" animBg="1"/>
      <p:bldP spid="15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Experiments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717" y="979005"/>
            <a:ext cx="8173788" cy="29918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25" y="3717576"/>
            <a:ext cx="8614285" cy="304149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493183" y="3222964"/>
            <a:ext cx="6000641" cy="1154162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300" dirty="0" smtClean="0">
                <a:solidFill>
                  <a:schemeClr val="bg1"/>
                </a:solidFill>
                <a:latin typeface="Gill Sans Light"/>
                <a:cs typeface="Gill Sans Light"/>
              </a:rPr>
              <a:t>MSB:</a:t>
            </a:r>
          </a:p>
          <a:p>
            <a:pPr algn="ctr"/>
            <a:r>
              <a:rPr lang="en-US" sz="23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if you want to use SVRG try sparse SVRG</a:t>
            </a:r>
          </a:p>
          <a:p>
            <a:pPr algn="ctr"/>
            <a:r>
              <a:rPr lang="en-US" sz="23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can be up to 10 - 10^4 x faster</a:t>
            </a:r>
          </a:p>
        </p:txBody>
      </p:sp>
    </p:spTree>
    <p:extLst>
      <p:ext uri="{BB962C8B-B14F-4D97-AF65-F5344CB8AC3E}">
        <p14:creationId xmlns:p14="http://schemas.microsoft.com/office/powerpoint/2010/main" val="1593195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456423"/>
            <a:ext cx="9144000" cy="2519083"/>
          </a:xfrm>
          <a:prstGeom prst="rect">
            <a:avLst/>
          </a:prstGeom>
          <a:solidFill>
            <a:srgbClr val="0C1268">
              <a:alpha val="76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Open Problems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3210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4363" y="5109833"/>
            <a:ext cx="9115275" cy="1569660"/>
            <a:chOff x="14363" y="5109833"/>
            <a:chExt cx="9115275" cy="156966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569" y="5685614"/>
              <a:ext cx="1276467" cy="87425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40045" y="5728904"/>
              <a:ext cx="1801554" cy="662071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14363" y="5109833"/>
              <a:ext cx="911527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u="sng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Impact</a:t>
              </a:r>
            </a:p>
            <a:p>
              <a:pPr algn="ctr"/>
              <a:endParaRPr lang="en-US" sz="2400" b="1" u="sng" dirty="0" smtClean="0">
                <a:solidFill>
                  <a:srgbClr val="000000"/>
                </a:solidFill>
                <a:latin typeface="Gill Sans Light"/>
                <a:cs typeface="Gill Sans Light"/>
              </a:endParaRPr>
            </a:p>
            <a:p>
              <a:pPr algn="ctr"/>
              <a:r>
                <a:rPr lang="en-US" sz="24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                 Downpour SGD,                      Project Adam</a:t>
              </a:r>
              <a:r>
                <a:rPr lang="en-US" sz="2400" i="1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 use HOGWILD!</a:t>
              </a:r>
            </a:p>
            <a:p>
              <a:pPr algn="ctr"/>
              <a:r>
                <a:rPr lang="en-US" sz="2400" b="1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Renewed interest</a:t>
              </a:r>
              <a:r>
                <a:rPr lang="en-US" sz="24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 on </a:t>
              </a:r>
              <a:r>
                <a:rPr lang="en-US" sz="2400" dirty="0" err="1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async</a:t>
              </a:r>
              <a:r>
                <a:rPr lang="en-US" sz="24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. optimization</a:t>
              </a:r>
              <a:endParaRPr lang="en-US" sz="24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5578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OG</a:t>
            </a:r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</a:t>
            </a:r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ILD</a:t>
            </a:r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! </a:t>
            </a:r>
            <a:r>
              <a:rPr lang="en-US" sz="2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2011</a:t>
            </a:r>
            <a:endParaRPr lang="en-US" sz="2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12445" r="-1432"/>
          <a:stretch/>
        </p:blipFill>
        <p:spPr>
          <a:xfrm>
            <a:off x="4488445" y="1136588"/>
            <a:ext cx="2077573" cy="919286"/>
          </a:xfrm>
          <a:prstGeom prst="rect">
            <a:avLst/>
          </a:prstGeom>
        </p:spPr>
      </p:pic>
      <p:pic>
        <p:nvPicPr>
          <p:cNvPr id="4" name="Picture 3" descr="brecht-mini.jpg"/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8057"/>
          <a:stretch/>
        </p:blipFill>
        <p:spPr>
          <a:xfrm>
            <a:off x="3492775" y="1136588"/>
            <a:ext cx="780068" cy="9283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01246" y="613642"/>
            <a:ext cx="653758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i="1" dirty="0" smtClean="0">
                <a:solidFill>
                  <a:srgbClr val="D33072"/>
                </a:solidFill>
                <a:latin typeface="Gill Sans Light"/>
                <a:cs typeface="Gill Sans Light"/>
              </a:rPr>
              <a:t>“Run parallel lock-free SGD without synchronization”</a:t>
            </a:r>
            <a:endParaRPr lang="en-US" sz="2500" i="1" dirty="0">
              <a:latin typeface="Gill Sans Light"/>
              <a:cs typeface="Gill Sans Light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6274461" y="2597714"/>
            <a:ext cx="2775300" cy="2441920"/>
            <a:chOff x="6015088" y="2642379"/>
            <a:chExt cx="2775300" cy="2441920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15088" y="2924769"/>
              <a:ext cx="2775300" cy="2159530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6493341" y="2642379"/>
              <a:ext cx="2105971" cy="353943"/>
            </a:xfrm>
            <a:prstGeom prst="rect">
              <a:avLst/>
            </a:prstGeom>
            <a:solidFill>
              <a:srgbClr val="CECCFD"/>
            </a:solidFill>
          </p:spPr>
          <p:txBody>
            <a:bodyPr wrap="none" rtlCol="0">
              <a:spAutoFit/>
            </a:bodyPr>
            <a:lstStyle/>
            <a:p>
              <a:r>
                <a:rPr lang="en-US" sz="1700" b="1" dirty="0" smtClean="0">
                  <a:latin typeface="Gill Sans Light"/>
                  <a:cs typeface="Gill Sans Light"/>
                </a:rPr>
                <a:t>SVM RCV1 (10 cores)</a:t>
              </a:r>
              <a:endParaRPr lang="en-US" sz="1700" b="1" dirty="0">
                <a:latin typeface="Gill Sans Light"/>
                <a:cs typeface="Gill Sans Light"/>
              </a:endParaRPr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8"/>
          <a:srcRect l="30418" t="6744" r="27705" b="52765"/>
          <a:stretch/>
        </p:blipFill>
        <p:spPr>
          <a:xfrm>
            <a:off x="2517910" y="1136589"/>
            <a:ext cx="759262" cy="919286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2606563" y="1992779"/>
            <a:ext cx="5819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 smtClean="0">
                <a:latin typeface="Gill Sans Light"/>
                <a:cs typeface="Gill Sans Light"/>
              </a:rPr>
              <a:t>Niu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514217" y="1992779"/>
            <a:ext cx="7371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 smtClean="0">
                <a:latin typeface="Gill Sans Light"/>
                <a:cs typeface="Gill Sans Light"/>
              </a:rPr>
              <a:t>Recht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55736" y="1962001"/>
            <a:ext cx="4248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latin typeface="Gill Sans Light"/>
                <a:cs typeface="Gill Sans Light"/>
              </a:rPr>
              <a:t>Ré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730258" y="1962001"/>
            <a:ext cx="838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Wright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16" name="Picture 15" descr="bipartite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11" y="2593344"/>
            <a:ext cx="1832064" cy="2431443"/>
          </a:xfrm>
          <a:prstGeom prst="rect">
            <a:avLst/>
          </a:prstGeom>
        </p:spPr>
      </p:pic>
      <p:grpSp>
        <p:nvGrpSpPr>
          <p:cNvPr id="28" name="Group 27"/>
          <p:cNvGrpSpPr>
            <a:grpSpLocks noChangeAspect="1"/>
          </p:cNvGrpSpPr>
          <p:nvPr/>
        </p:nvGrpSpPr>
        <p:grpSpPr>
          <a:xfrm>
            <a:off x="2924242" y="2809843"/>
            <a:ext cx="2990154" cy="2101049"/>
            <a:chOff x="2042886" y="1717210"/>
            <a:chExt cx="4271649" cy="3001498"/>
          </a:xfrm>
        </p:grpSpPr>
        <p:sp>
          <p:nvSpPr>
            <p:cNvPr id="29" name="Rectangle 28"/>
            <p:cNvSpPr/>
            <p:nvPr/>
          </p:nvSpPr>
          <p:spPr>
            <a:xfrm>
              <a:off x="2057317" y="2207835"/>
              <a:ext cx="4257218" cy="2510873"/>
            </a:xfrm>
            <a:prstGeom prst="rect">
              <a:avLst/>
            </a:prstGeom>
            <a:solidFill>
              <a:srgbClr val="5266FF">
                <a:alpha val="15000"/>
              </a:srgb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32295" y="2434567"/>
              <a:ext cx="3858710" cy="2154302"/>
            </a:xfrm>
            <a:prstGeom prst="rect">
              <a:avLst/>
            </a:prstGeom>
          </p:spPr>
        </p:pic>
        <p:sp>
          <p:nvSpPr>
            <p:cNvPr id="35" name="Rectangle 34"/>
            <p:cNvSpPr/>
            <p:nvPr/>
          </p:nvSpPr>
          <p:spPr>
            <a:xfrm>
              <a:off x="2042886" y="1717210"/>
              <a:ext cx="3718466" cy="501016"/>
            </a:xfrm>
            <a:prstGeom prst="rect">
              <a:avLst/>
            </a:prstGeom>
            <a:solidFill>
              <a:srgbClr val="0E173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Each processor in parallel</a:t>
              </a:r>
              <a:endParaRPr lang="en-US" b="1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5952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Open Problems: Part 1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7480" y="1324499"/>
            <a:ext cx="9106520" cy="43704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500" b="1" dirty="0" smtClean="0">
              <a:latin typeface="Gill Sans Light"/>
              <a:cs typeface="Gill Sans Light"/>
            </a:endParaRPr>
          </a:p>
          <a:p>
            <a:r>
              <a:rPr lang="en-US" sz="2100" dirty="0" smtClean="0">
                <a:latin typeface="Gill Sans Light"/>
                <a:cs typeface="Gill Sans Light"/>
              </a:rPr>
              <a:t>Assumptions:</a:t>
            </a:r>
          </a:p>
          <a:p>
            <a:endParaRPr lang="en-US" sz="2100" dirty="0" smtClean="0">
              <a:latin typeface="Gill Sans Light"/>
              <a:cs typeface="Gill Sans Light"/>
            </a:endParaRPr>
          </a:p>
          <a:p>
            <a:endParaRPr lang="en-US" sz="2100" dirty="0">
              <a:latin typeface="Gill Sans Light"/>
              <a:cs typeface="Gill Sans Light"/>
            </a:endParaRPr>
          </a:p>
          <a:p>
            <a:endParaRPr lang="en-US" sz="2100" dirty="0" smtClean="0">
              <a:latin typeface="Gill Sans Light"/>
              <a:cs typeface="Gill Sans Light"/>
            </a:endParaRPr>
          </a:p>
          <a:p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endParaRPr lang="en-US" sz="2400" b="1" dirty="0" smtClean="0">
              <a:latin typeface="Gill Sans Light"/>
              <a:cs typeface="Gill Sans Light"/>
            </a:endParaRPr>
          </a:p>
          <a:p>
            <a:endParaRPr lang="en-US" sz="2400" b="1" dirty="0">
              <a:latin typeface="Gill Sans Light"/>
              <a:cs typeface="Gill Sans Light"/>
            </a:endParaRPr>
          </a:p>
          <a:p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endParaRPr lang="en-US" sz="2100" dirty="0" smtClean="0">
              <a:latin typeface="Gill Sans Light"/>
              <a:cs typeface="Gill Sans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81471" y="1324499"/>
            <a:ext cx="5593559" cy="446276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300" dirty="0" err="1" smtClean="0">
                <a:latin typeface="Gill Sans Light"/>
                <a:cs typeface="Gill Sans Light"/>
              </a:rPr>
              <a:t>Sparsity</a:t>
            </a:r>
            <a:r>
              <a:rPr lang="en-US" sz="2300" dirty="0" smtClean="0">
                <a:latin typeface="Gill Sans Light"/>
                <a:cs typeface="Gill Sans Light"/>
              </a:rPr>
              <a:t> + convexity =&gt; linear speedups</a:t>
            </a:r>
          </a:p>
        </p:txBody>
      </p:sp>
      <p:sp>
        <p:nvSpPr>
          <p:cNvPr id="9" name="Rectangle 8"/>
          <p:cNvSpPr/>
          <p:nvPr/>
        </p:nvSpPr>
        <p:spPr>
          <a:xfrm>
            <a:off x="1119808" y="3458862"/>
            <a:ext cx="7352223" cy="415498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100" dirty="0" smtClean="0">
                <a:latin typeface="Gill Sans Light"/>
                <a:cs typeface="Gill Sans Light"/>
              </a:rPr>
              <a:t>Only soft </a:t>
            </a:r>
            <a:r>
              <a:rPr lang="en-US" sz="2100" dirty="0" err="1" smtClean="0">
                <a:latin typeface="Gill Sans Light"/>
                <a:cs typeface="Gill Sans Light"/>
              </a:rPr>
              <a:t>sparsity</a:t>
            </a:r>
            <a:r>
              <a:rPr lang="en-US" sz="2100" dirty="0" smtClean="0">
                <a:latin typeface="Gill Sans Light"/>
                <a:cs typeface="Gill Sans Light"/>
              </a:rPr>
              <a:t> </a:t>
            </a:r>
            <a:r>
              <a:rPr lang="en-US" sz="2100" dirty="0">
                <a:latin typeface="Gill Sans Light"/>
                <a:cs typeface="Gill Sans Light"/>
              </a:rPr>
              <a:t>needed =  uncorrelated sampled </a:t>
            </a:r>
            <a:r>
              <a:rPr lang="en-US" sz="2100" dirty="0" smtClean="0">
                <a:latin typeface="Gill Sans Light"/>
                <a:cs typeface="Gill Sans Light"/>
              </a:rPr>
              <a:t>gradients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870" y="3458862"/>
            <a:ext cx="9156610" cy="830997"/>
          </a:xfrm>
          <a:prstGeom prst="rect">
            <a:avLst/>
          </a:prstGeom>
          <a:solidFill>
            <a:srgbClr val="323E9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Maybe we should </a:t>
            </a:r>
            <a:r>
              <a:rPr lang="en-US" sz="2400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featurize</a:t>
            </a:r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 dense ML  Problems, 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so that updates are </a:t>
            </a:r>
            <a:r>
              <a:rPr lang="en-US" sz="2400" b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sparse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880393" y="4972452"/>
            <a:ext cx="3963747" cy="1109482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Fundamental Trade-off</a:t>
            </a:r>
          </a:p>
          <a:p>
            <a:pPr algn="ctr"/>
            <a:r>
              <a:rPr lang="en-US" sz="2400" i="1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Sparsity</a:t>
            </a:r>
            <a:r>
              <a:rPr lang="en-US" sz="2400" i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 </a:t>
            </a:r>
            <a:r>
              <a:rPr lang="en-US" sz="2400" i="1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vs</a:t>
            </a:r>
            <a:r>
              <a:rPr lang="en-US" sz="2400" i="1" dirty="0" smtClean="0">
                <a:solidFill>
                  <a:srgbClr val="FFFFFF"/>
                </a:solidFill>
                <a:latin typeface="Gill Sans Light"/>
                <a:cs typeface="Gill Sans Light"/>
              </a:rPr>
              <a:t> Learning Quality?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167168" y="1971275"/>
            <a:ext cx="4628752" cy="714647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Hogwild</a:t>
            </a:r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! On Dense Problems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277069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3" grpId="0" animBg="1"/>
      <p:bldP spid="15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4500" dirty="0">
                <a:solidFill>
                  <a:srgbClr val="000000"/>
                </a:solidFill>
                <a:latin typeface="Gill Sans Light"/>
                <a:cs typeface="Gill Sans Light"/>
              </a:rPr>
              <a:t>Open Problems: </a:t>
            </a:r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Part 2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7480" y="1324499"/>
            <a:ext cx="9106520" cy="1969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" b="1" dirty="0">
                <a:latin typeface="Gill Sans Light"/>
                <a:cs typeface="Gill Sans Light"/>
              </a:rPr>
              <a:t>=</a:t>
            </a: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2400" b="1" dirty="0" smtClean="0">
                <a:latin typeface="Gill Sans Light"/>
                <a:cs typeface="Gill Sans Light"/>
              </a:rPr>
              <a:t>What we proved:</a:t>
            </a: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2400" b="1" dirty="0" smtClean="0">
                <a:latin typeface="Gill Sans Light"/>
                <a:cs typeface="Gill Sans Light"/>
              </a:rPr>
              <a:t>What we really care about:</a:t>
            </a:r>
            <a:endParaRPr lang="en-US" sz="2400" dirty="0" smtClean="0">
              <a:latin typeface="Gill Sans Light"/>
              <a:cs typeface="Gill Sans Light"/>
            </a:endParaRPr>
          </a:p>
          <a:p>
            <a:endParaRPr lang="en-US" sz="2100" dirty="0" smtClean="0">
              <a:latin typeface="Gill Sans Light"/>
              <a:cs typeface="Gill Sans Light"/>
            </a:endParaRPr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127" y="3087614"/>
            <a:ext cx="5898381" cy="694419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112" y="1810260"/>
            <a:ext cx="6899980" cy="611013"/>
          </a:xfrm>
          <a:prstGeom prst="rect">
            <a:avLst/>
          </a:prstGeom>
        </p:spPr>
      </p:pic>
      <p:sp>
        <p:nvSpPr>
          <p:cNvPr id="14" name="Rounded Rectangle 13"/>
          <p:cNvSpPr/>
          <p:nvPr/>
        </p:nvSpPr>
        <p:spPr>
          <a:xfrm>
            <a:off x="2047871" y="4107095"/>
            <a:ext cx="4628752" cy="714647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True Speedup Proofs for </a:t>
            </a:r>
            <a:r>
              <a:rPr lang="en-US" sz="2400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Hogwild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1819640" y="5877756"/>
            <a:ext cx="5275737" cy="714647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Guarantees for </a:t>
            </a:r>
            <a:r>
              <a:rPr lang="en-US" sz="2400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Nonconvex</a:t>
            </a:r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 Problems?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24424" y="5104196"/>
            <a:ext cx="9144000" cy="12211"/>
          </a:xfrm>
          <a:prstGeom prst="line">
            <a:avLst/>
          </a:prstGeom>
          <a:ln w="57150" cmpd="sng">
            <a:solidFill>
              <a:srgbClr val="137CF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54865" y="5186743"/>
            <a:ext cx="14201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Gill Sans Light"/>
                <a:cs typeface="Gill Sans Light"/>
              </a:rPr>
              <a:t>Holy Grail</a:t>
            </a:r>
            <a:endParaRPr lang="en-US" sz="2400" b="1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15203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4500" dirty="0">
                <a:solidFill>
                  <a:srgbClr val="000000"/>
                </a:solidFill>
                <a:latin typeface="Gill Sans Light"/>
                <a:cs typeface="Gill Sans Light"/>
              </a:rPr>
              <a:t>Open Problems: Part </a:t>
            </a:r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3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7031" y="1825464"/>
            <a:ext cx="5146153" cy="35206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52784" t="29048" r="-610" b="53876"/>
          <a:stretch/>
        </p:blipFill>
        <p:spPr>
          <a:xfrm>
            <a:off x="6340393" y="2853076"/>
            <a:ext cx="2461225" cy="601224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37480" y="1324499"/>
            <a:ext cx="9106520" cy="4878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500" b="1" dirty="0" smtClean="0">
              <a:latin typeface="Gill Sans Light"/>
              <a:cs typeface="Gill Sans Light"/>
            </a:endParaRPr>
          </a:p>
          <a:p>
            <a:r>
              <a:rPr lang="en-US" sz="2100" dirty="0" err="1" smtClean="0">
                <a:latin typeface="Gill Sans Light"/>
                <a:cs typeface="Gill Sans Light"/>
              </a:rPr>
              <a:t>Hogwild</a:t>
            </a:r>
            <a:r>
              <a:rPr lang="en-US" sz="2100" dirty="0" smtClean="0">
                <a:latin typeface="Gill Sans Light"/>
                <a:cs typeface="Gill Sans Light"/>
              </a:rPr>
              <a:t>! Algorithms great for Shared Memory Systems</a:t>
            </a:r>
            <a:endParaRPr lang="en-US" sz="2100" dirty="0">
              <a:latin typeface="Gill Sans Light"/>
              <a:cs typeface="Gill Sans Light"/>
            </a:endParaRPr>
          </a:p>
          <a:p>
            <a:endParaRPr lang="en-US" sz="2100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2000" b="1" dirty="0" smtClean="0">
                <a:latin typeface="Gill Sans Light"/>
                <a:cs typeface="Gill Sans Light"/>
              </a:rPr>
              <a:t>Issues when scaling across nodes, due to </a:t>
            </a:r>
            <a:r>
              <a:rPr lang="en-US" sz="2000" b="1" dirty="0" err="1" smtClean="0">
                <a:latin typeface="Gill Sans Light"/>
                <a:cs typeface="Gill Sans Light"/>
              </a:rPr>
              <a:t>comm</a:t>
            </a:r>
            <a:endParaRPr lang="en-US" sz="20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2400" b="1" dirty="0" smtClean="0">
                <a:latin typeface="Gill Sans Light"/>
                <a:cs typeface="Gill Sans Light"/>
              </a:rPr>
              <a:t>Similar Issues for Distributed: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37480" y="4640785"/>
            <a:ext cx="4439190" cy="714647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How to provably scale on NUMA?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4274943" y="5657813"/>
            <a:ext cx="4439190" cy="1089887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What is the right ML Paradigm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for Distributed?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167837" y="2606253"/>
            <a:ext cx="2549296" cy="1936950"/>
            <a:chOff x="-369332" y="2606253"/>
            <a:chExt cx="2549296" cy="1936950"/>
          </a:xfrm>
        </p:grpSpPr>
        <p:sp>
          <p:nvSpPr>
            <p:cNvPr id="7" name="Freeform 6"/>
            <p:cNvSpPr/>
            <p:nvPr/>
          </p:nvSpPr>
          <p:spPr>
            <a:xfrm>
              <a:off x="170606" y="3175097"/>
              <a:ext cx="1895621" cy="818376"/>
            </a:xfrm>
            <a:custGeom>
              <a:avLst/>
              <a:gdLst>
                <a:gd name="connsiteX0" fmla="*/ 0 w 1895621"/>
                <a:gd name="connsiteY0" fmla="*/ 818376 h 818376"/>
                <a:gd name="connsiteX1" fmla="*/ 805639 w 1895621"/>
                <a:gd name="connsiteY1" fmla="*/ 98102 h 818376"/>
                <a:gd name="connsiteX2" fmla="*/ 1364847 w 1895621"/>
                <a:gd name="connsiteY2" fmla="*/ 31761 h 818376"/>
                <a:gd name="connsiteX3" fmla="*/ 1895621 w 1895621"/>
                <a:gd name="connsiteY3" fmla="*/ 335034 h 818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5621" h="818376">
                  <a:moveTo>
                    <a:pt x="0" y="818376"/>
                  </a:moveTo>
                  <a:cubicBezTo>
                    <a:pt x="289082" y="523790"/>
                    <a:pt x="578165" y="229204"/>
                    <a:pt x="805639" y="98102"/>
                  </a:cubicBezTo>
                  <a:cubicBezTo>
                    <a:pt x="1033113" y="-33000"/>
                    <a:pt x="1183183" y="-7728"/>
                    <a:pt x="1364847" y="31761"/>
                  </a:cubicBezTo>
                  <a:cubicBezTo>
                    <a:pt x="1546511" y="71250"/>
                    <a:pt x="1807159" y="282909"/>
                    <a:pt x="1895621" y="335034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170606" y="2606253"/>
              <a:ext cx="0" cy="156375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170606" y="4170005"/>
              <a:ext cx="200935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/>
            <p:cNvSpPr/>
            <p:nvPr/>
          </p:nvSpPr>
          <p:spPr>
            <a:xfrm rot="16200000">
              <a:off x="-661513" y="3244334"/>
              <a:ext cx="9536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Gill Sans Light"/>
                  <a:cs typeface="Gill Sans Light"/>
                </a:rPr>
                <a:t>speedup</a:t>
              </a:r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723041" y="4173871"/>
              <a:ext cx="100520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Gill Sans Light"/>
                  <a:cs typeface="Gill Sans Light"/>
                </a:rPr>
                <a:t>#threads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50856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89156"/>
            <a:ext cx="9144000" cy="1470025"/>
          </a:xfrm>
        </p:spPr>
        <p:txBody>
          <a:bodyPr>
            <a:noAutofit/>
          </a:bodyPr>
          <a:lstStyle/>
          <a:p>
            <a:r>
              <a:rPr lang="en-US" sz="43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 Noisy Lens </a:t>
            </a:r>
            <a:br>
              <a:rPr lang="en-US" sz="4300" dirty="0" smtClean="0">
                <a:solidFill>
                  <a:srgbClr val="000000"/>
                </a:solidFill>
                <a:latin typeface="Gill Sans Light"/>
                <a:cs typeface="Gill Sans Light"/>
              </a:rPr>
            </a:br>
            <a:r>
              <a:rPr lang="en-US" sz="43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for Asynchronous Algorithms</a:t>
            </a:r>
            <a:endParaRPr lang="en-US" sz="43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18740" y="1773949"/>
            <a:ext cx="9181480" cy="937760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latin typeface="Gill Sans Light"/>
                <a:cs typeface="Gill Sans Light"/>
              </a:rPr>
              <a:t>Main Idea</a:t>
            </a:r>
            <a:endParaRPr lang="en-US" sz="4000" dirty="0">
              <a:latin typeface="Gill Sans Light"/>
              <a:cs typeface="Gill Sans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082" y="4991638"/>
            <a:ext cx="8282033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i="1" dirty="0">
                <a:latin typeface="Gill Sans Light"/>
                <a:cs typeface="Gill Sans Light"/>
              </a:rPr>
              <a:t>Perturbed Iterate Analysis for Asynchronous Stochastic Optimization </a:t>
            </a:r>
          </a:p>
          <a:p>
            <a:pPr algn="ctr"/>
            <a:r>
              <a:rPr lang="en-US" sz="1400" dirty="0">
                <a:latin typeface="Gill Sans Light"/>
                <a:cs typeface="Gill Sans Light"/>
              </a:rPr>
              <a:t>[Mania, Pan, </a:t>
            </a:r>
            <a:r>
              <a:rPr lang="en-US" sz="1400" b="1" dirty="0" smtClean="0">
                <a:latin typeface="Gill Sans Light"/>
                <a:cs typeface="Gill Sans Light"/>
              </a:rPr>
              <a:t>P</a:t>
            </a:r>
            <a:r>
              <a:rPr lang="en-US" sz="1400" dirty="0" smtClean="0">
                <a:latin typeface="Gill Sans Light"/>
                <a:cs typeface="Gill Sans Light"/>
              </a:rPr>
              <a:t>, </a:t>
            </a:r>
            <a:r>
              <a:rPr lang="en-US" sz="1400" dirty="0" err="1">
                <a:latin typeface="Gill Sans Light"/>
                <a:cs typeface="Gill Sans Light"/>
              </a:rPr>
              <a:t>Recht</a:t>
            </a:r>
            <a:r>
              <a:rPr lang="en-US" sz="1400" dirty="0">
                <a:latin typeface="Gill Sans Light"/>
                <a:cs typeface="Gill Sans Light"/>
              </a:rPr>
              <a:t>, </a:t>
            </a:r>
            <a:r>
              <a:rPr lang="en-US" sz="1400" dirty="0" err="1">
                <a:latin typeface="Gill Sans Light"/>
                <a:cs typeface="Gill Sans Light"/>
              </a:rPr>
              <a:t>Ramchandran</a:t>
            </a:r>
            <a:r>
              <a:rPr lang="en-US" sz="1400" dirty="0">
                <a:latin typeface="Gill Sans Light"/>
                <a:cs typeface="Gill Sans Light"/>
              </a:rPr>
              <a:t>, Jordan, 2015]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9673" r="7873" b="-1864"/>
          <a:stretch/>
        </p:blipFill>
        <p:spPr>
          <a:xfrm>
            <a:off x="3049344" y="5743091"/>
            <a:ext cx="815959" cy="98958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9046"/>
          <a:stretch/>
        </p:blipFill>
        <p:spPr>
          <a:xfrm>
            <a:off x="6323104" y="5743091"/>
            <a:ext cx="773374" cy="1055126"/>
          </a:xfrm>
          <a:prstGeom prst="rect">
            <a:avLst/>
          </a:prstGeom>
        </p:spPr>
      </p:pic>
      <p:pic>
        <p:nvPicPr>
          <p:cNvPr id="18" name="Picture 17" descr="brecht-mini.jpg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8057"/>
          <a:stretch/>
        </p:blipFill>
        <p:spPr>
          <a:xfrm>
            <a:off x="4133427" y="5743091"/>
            <a:ext cx="815960" cy="1002504"/>
          </a:xfrm>
          <a:prstGeom prst="rect">
            <a:avLst/>
          </a:prstGeom>
        </p:spPr>
      </p:pic>
      <p:pic>
        <p:nvPicPr>
          <p:cNvPr id="19" name="Picture 18" descr="ramchandran_sm.jpg"/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883" b="5708"/>
          <a:stretch/>
        </p:blipFill>
        <p:spPr>
          <a:xfrm>
            <a:off x="5217511" y="5743091"/>
            <a:ext cx="837470" cy="103595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7"/>
          <a:srcRect l="37915" t="-1" r="10217" b="44691"/>
          <a:stretch/>
        </p:blipFill>
        <p:spPr>
          <a:xfrm>
            <a:off x="1953529" y="5743091"/>
            <a:ext cx="827691" cy="956493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-3094525" y="6106949"/>
            <a:ext cx="82820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i="1" dirty="0" smtClean="0">
                <a:latin typeface="Gill Sans Light"/>
                <a:cs typeface="Gill Sans Light"/>
              </a:rPr>
              <a:t>Joint work with</a:t>
            </a:r>
            <a:endParaRPr lang="en-US" sz="1400" dirty="0">
              <a:latin typeface="Gill Sans Light"/>
              <a:cs typeface="Gill Sans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1922" y="3391375"/>
            <a:ext cx="8928992" cy="1261884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Noisy viewpoint:</a:t>
            </a:r>
          </a:p>
          <a:p>
            <a:pPr algn="ctr"/>
            <a:r>
              <a:rPr lang="en-US" sz="26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Asynchronous</a:t>
            </a:r>
            <a: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(</a:t>
            </a:r>
            <a:r>
              <a:rPr lang="en-US" sz="2600" i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Algo</a:t>
            </a:r>
            <a:r>
              <a:rPr lang="en-US" sz="26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.</a:t>
            </a:r>
            <a: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( INPUT ))     Serial(</a:t>
            </a:r>
            <a:r>
              <a:rPr lang="en-US" sz="2600" i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Algo</a:t>
            </a:r>
            <a:r>
              <a:rPr lang="en-US" sz="2600" i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.</a:t>
            </a:r>
            <a: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(INPUT + Noise)</a:t>
            </a:r>
            <a:br>
              <a:rPr lang="en-US" sz="2600" dirty="0" smtClean="0">
                <a:solidFill>
                  <a:schemeClr val="bg1"/>
                </a:solidFill>
                <a:latin typeface="Gill Sans Light"/>
                <a:cs typeface="Gill Sans Light"/>
              </a:rPr>
            </a:br>
            <a:endParaRPr lang="en-US" sz="20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836" y="3984473"/>
            <a:ext cx="3683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407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HOGWILD! as noisy SGD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260" y="870987"/>
            <a:ext cx="89796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1295" y="1420373"/>
            <a:ext cx="490979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b="1" u="sng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 is the k-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th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sampled data point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285750" indent="-285750">
              <a:buFont typeface="Arial"/>
              <a:buChar char="•"/>
            </a:pP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Fact: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Cores don’t read “actual” iterates   but “noisy iterates” 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7260" y="3442874"/>
            <a:ext cx="886673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After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processed samples, the contents of RAM are:</a:t>
            </a:r>
          </a:p>
          <a:p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(atomic writes + </a:t>
            </a:r>
            <a:r>
              <a:rPr lang="en-US" sz="2100" i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commutativity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)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126326" y="4137636"/>
            <a:ext cx="4530387" cy="43987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80" y="1545269"/>
            <a:ext cx="304800" cy="22352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288" y="2507835"/>
            <a:ext cx="345440" cy="22352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246" y="2785152"/>
            <a:ext cx="345440" cy="325120"/>
          </a:xfrm>
          <a:prstGeom prst="rect">
            <a:avLst/>
          </a:prstGeom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26563" y="1041865"/>
            <a:ext cx="4026667" cy="1945154"/>
            <a:chOff x="26563" y="810985"/>
            <a:chExt cx="5033330" cy="2431443"/>
          </a:xfrm>
        </p:grpSpPr>
        <p:pic>
          <p:nvPicPr>
            <p:cNvPr id="16" name="Picture 15" descr="bipartite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63" y="810985"/>
              <a:ext cx="1832064" cy="2431443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2069738" y="1027484"/>
              <a:ext cx="2990155" cy="2101049"/>
              <a:chOff x="1733658" y="1717210"/>
              <a:chExt cx="4271652" cy="300149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1748088" y="2207835"/>
                <a:ext cx="4257222" cy="2510873"/>
              </a:xfrm>
              <a:prstGeom prst="rect">
                <a:avLst/>
              </a:prstGeom>
              <a:solidFill>
                <a:srgbClr val="5266FF">
                  <a:alpha val="1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7290" y="2393339"/>
                <a:ext cx="3858711" cy="2154303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1733658" y="1717210"/>
                <a:ext cx="3718464" cy="501016"/>
              </a:xfrm>
              <a:prstGeom prst="rect">
                <a:avLst/>
              </a:prstGeom>
              <a:solidFill>
                <a:srgbClr val="0E173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 smtClean="0">
                    <a:solidFill>
                      <a:schemeClr val="bg1"/>
                    </a:solidFill>
                    <a:latin typeface="Gill Sans Light"/>
                    <a:cs typeface="Gill Sans Light"/>
                  </a:rPr>
                  <a:t>Each processor in parallel</a:t>
                </a:r>
                <a:endParaRPr lang="en-US" sz="1400" b="1" dirty="0">
                  <a:solidFill>
                    <a:schemeClr val="bg1"/>
                  </a:solidFill>
                  <a:latin typeface="Gill Sans Light"/>
                  <a:cs typeface="Gill Sans Ligh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30692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HOGWILD! as noisy SGD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260" y="870987"/>
            <a:ext cx="89796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1295" y="1420373"/>
            <a:ext cx="490979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b="1" u="sng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 is the k-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th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sampled data point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285750" indent="-285750">
              <a:buFont typeface="Arial"/>
              <a:buChar char="•"/>
            </a:pP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Fact: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Cores don’t read “actual” iterates   but “noisy iterates” 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7260" y="3442874"/>
            <a:ext cx="886673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After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processed samples, the contents of RAM are:</a:t>
            </a:r>
          </a:p>
          <a:p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(atomic writes + </a:t>
            </a:r>
            <a:r>
              <a:rPr lang="en-US" sz="2100" i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commutativity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)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80" y="1545269"/>
            <a:ext cx="304800" cy="22352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288" y="2507835"/>
            <a:ext cx="345440" cy="22352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246" y="2785152"/>
            <a:ext cx="345440" cy="325120"/>
          </a:xfrm>
          <a:prstGeom prst="rect">
            <a:avLst/>
          </a:prstGeom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26563" y="1041865"/>
            <a:ext cx="4026667" cy="1945154"/>
            <a:chOff x="26563" y="810985"/>
            <a:chExt cx="5033330" cy="2431443"/>
          </a:xfrm>
        </p:grpSpPr>
        <p:pic>
          <p:nvPicPr>
            <p:cNvPr id="16" name="Picture 15" descr="bipartite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63" y="810985"/>
              <a:ext cx="1832064" cy="2431443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2069738" y="1027484"/>
              <a:ext cx="2990155" cy="2101049"/>
              <a:chOff x="1733658" y="1717210"/>
              <a:chExt cx="4271652" cy="300149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1748088" y="2207835"/>
                <a:ext cx="4257222" cy="2510873"/>
              </a:xfrm>
              <a:prstGeom prst="rect">
                <a:avLst/>
              </a:prstGeom>
              <a:solidFill>
                <a:srgbClr val="5266FF">
                  <a:alpha val="1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7290" y="2393339"/>
                <a:ext cx="3858711" cy="2154303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1733658" y="1717210"/>
                <a:ext cx="3718464" cy="501016"/>
              </a:xfrm>
              <a:prstGeom prst="rect">
                <a:avLst/>
              </a:prstGeom>
              <a:solidFill>
                <a:srgbClr val="0E173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 smtClean="0">
                    <a:solidFill>
                      <a:schemeClr val="bg1"/>
                    </a:solidFill>
                    <a:latin typeface="Gill Sans Light"/>
                    <a:cs typeface="Gill Sans Light"/>
                  </a:rPr>
                  <a:t>Each processor in parallel</a:t>
                </a:r>
                <a:endParaRPr lang="en-US" sz="1400" b="1" dirty="0">
                  <a:solidFill>
                    <a:schemeClr val="bg1"/>
                  </a:solidFill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24" name="Rectangle 23"/>
          <p:cNvSpPr/>
          <p:nvPr/>
        </p:nvSpPr>
        <p:spPr>
          <a:xfrm>
            <a:off x="1308540" y="4841727"/>
            <a:ext cx="311935" cy="1029048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1</a:t>
            </a:r>
          </a:p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</p:txBody>
      </p:sp>
      <p:sp>
        <p:nvSpPr>
          <p:cNvPr id="25" name="Rectangle 24"/>
          <p:cNvSpPr/>
          <p:nvPr/>
        </p:nvSpPr>
        <p:spPr>
          <a:xfrm>
            <a:off x="2019893" y="4841727"/>
            <a:ext cx="311935" cy="102904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050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767585" y="4841727"/>
            <a:ext cx="311935" cy="102904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017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241295" y="4841727"/>
            <a:ext cx="311935" cy="1029048"/>
          </a:xfrm>
          <a:prstGeom prst="rect">
            <a:avLst/>
          </a:prstGeom>
          <a:solidFill>
            <a:schemeClr val="tx1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000</a:t>
            </a:r>
            <a:endParaRPr lang="en-US" sz="17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7" name="TextBox 6"/>
          <p:cNvSpPr txBox="1"/>
          <p:nvPr/>
        </p:nvSpPr>
        <p:spPr>
          <a:xfrm rot="19269684">
            <a:off x="1272031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1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8" name="TextBox 27"/>
          <p:cNvSpPr txBox="1"/>
          <p:nvPr/>
        </p:nvSpPr>
        <p:spPr>
          <a:xfrm rot="19269684">
            <a:off x="1970566" y="4296598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2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 rot="19269684">
            <a:off x="2690447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3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53230" y="4296600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RAM</a:t>
            </a:r>
            <a:endParaRPr lang="en-US" sz="16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467144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-85990" y="-249977"/>
            <a:ext cx="9267470" cy="1470025"/>
          </a:xfrm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HOGWILD! as noisy SGD</a:t>
            </a:r>
            <a:endParaRPr lang="en-US" sz="4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7260" y="870987"/>
            <a:ext cx="897965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342900" indent="-342900">
              <a:buFont typeface="Arial"/>
              <a:buChar char="•"/>
            </a:pP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1295" y="1420373"/>
            <a:ext cx="4909797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b="1" u="sng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Def</a:t>
            </a: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  is the k-</a:t>
            </a:r>
            <a:r>
              <a:rPr lang="en-US" sz="21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th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sampled data point</a:t>
            </a:r>
          </a:p>
          <a:p>
            <a:endParaRPr lang="en-US" sz="21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285750" indent="-285750">
              <a:buFont typeface="Arial"/>
              <a:buChar char="•"/>
            </a:pPr>
            <a:r>
              <a:rPr lang="en-US" sz="21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Fact: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Cores don’t read “actual” iterates   but “noisy iterates” </a:t>
            </a:r>
            <a:endParaRPr lang="en-US" sz="21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7260" y="3442874"/>
            <a:ext cx="886673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After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 </a:t>
            </a:r>
            <a:r>
              <a:rPr lang="en-US" sz="21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processed samples, the contents of RAM are:</a:t>
            </a:r>
          </a:p>
          <a:p>
            <a:r>
              <a:rPr lang="en-US" sz="2100" i="1" dirty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   (atomic writes + </a:t>
            </a:r>
            <a:r>
              <a:rPr lang="en-US" sz="2100" i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commutativity</a:t>
            </a:r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)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21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Ex. </a:t>
            </a:r>
          </a:p>
          <a:p>
            <a:endParaRPr lang="en-US" sz="2100" i="1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380" y="1545269"/>
            <a:ext cx="304800" cy="22352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9288" y="2507835"/>
            <a:ext cx="345440" cy="22352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8246" y="2785152"/>
            <a:ext cx="345440" cy="325120"/>
          </a:xfrm>
          <a:prstGeom prst="rect">
            <a:avLst/>
          </a:prstGeom>
        </p:spPr>
      </p:pic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26563" y="1041865"/>
            <a:ext cx="4026667" cy="1945154"/>
            <a:chOff x="26563" y="810985"/>
            <a:chExt cx="5033330" cy="2431443"/>
          </a:xfrm>
        </p:grpSpPr>
        <p:pic>
          <p:nvPicPr>
            <p:cNvPr id="16" name="Picture 15" descr="bipartite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63" y="810985"/>
              <a:ext cx="1832064" cy="2431443"/>
            </a:xfrm>
            <a:prstGeom prst="rect">
              <a:avLst/>
            </a:prstGeom>
          </p:spPr>
        </p:pic>
        <p:grpSp>
          <p:nvGrpSpPr>
            <p:cNvPr id="18" name="Group 17"/>
            <p:cNvGrpSpPr>
              <a:grpSpLocks noChangeAspect="1"/>
            </p:cNvGrpSpPr>
            <p:nvPr/>
          </p:nvGrpSpPr>
          <p:grpSpPr>
            <a:xfrm>
              <a:off x="2069738" y="1027484"/>
              <a:ext cx="2990155" cy="2101049"/>
              <a:chOff x="1733658" y="1717210"/>
              <a:chExt cx="4271652" cy="3001498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1748088" y="2207835"/>
                <a:ext cx="4257222" cy="2510873"/>
              </a:xfrm>
              <a:prstGeom prst="rect">
                <a:avLst/>
              </a:prstGeom>
              <a:solidFill>
                <a:srgbClr val="5266FF">
                  <a:alpha val="15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 descr="latex-image-1.pdf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7290" y="2393339"/>
                <a:ext cx="3858711" cy="2154303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1733658" y="1717210"/>
                <a:ext cx="3718464" cy="501016"/>
              </a:xfrm>
              <a:prstGeom prst="rect">
                <a:avLst/>
              </a:prstGeom>
              <a:solidFill>
                <a:srgbClr val="0E173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 smtClean="0">
                    <a:solidFill>
                      <a:schemeClr val="bg1"/>
                    </a:solidFill>
                    <a:latin typeface="Gill Sans Light"/>
                    <a:cs typeface="Gill Sans Light"/>
                  </a:rPr>
                  <a:t>Each processor in parallel</a:t>
                </a:r>
                <a:endParaRPr lang="en-US" sz="1400" b="1" dirty="0">
                  <a:solidFill>
                    <a:schemeClr val="bg1"/>
                  </a:solidFill>
                  <a:latin typeface="Gill Sans Light"/>
                  <a:cs typeface="Gill Sans Light"/>
                </a:endParaRPr>
              </a:p>
            </p:txBody>
          </p:sp>
        </p:grpSp>
      </p:grpSp>
      <p:sp>
        <p:nvSpPr>
          <p:cNvPr id="27" name="Rectangle 26"/>
          <p:cNvSpPr/>
          <p:nvPr/>
        </p:nvSpPr>
        <p:spPr>
          <a:xfrm>
            <a:off x="4241295" y="4841727"/>
            <a:ext cx="311935" cy="1029048"/>
          </a:xfrm>
          <a:prstGeom prst="rect">
            <a:avLst/>
          </a:prstGeom>
          <a:solidFill>
            <a:schemeClr val="tx1"/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000</a:t>
            </a:r>
            <a:endParaRPr lang="en-US" sz="17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81236" y="5151034"/>
            <a:ext cx="397736" cy="391583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 rot="19269684">
            <a:off x="1272031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1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0" name="TextBox 29"/>
          <p:cNvSpPr txBox="1"/>
          <p:nvPr/>
        </p:nvSpPr>
        <p:spPr>
          <a:xfrm rot="19269684">
            <a:off x="1970566" y="4296598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2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1" name="TextBox 30"/>
          <p:cNvSpPr txBox="1"/>
          <p:nvPr/>
        </p:nvSpPr>
        <p:spPr>
          <a:xfrm rot="19269684">
            <a:off x="2690447" y="4296599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Gill Sans Light"/>
                <a:cs typeface="Gill Sans Light"/>
              </a:rPr>
              <a:t>Core 3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053230" y="4296600"/>
            <a:ext cx="778144" cy="33855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Gill Sans Light"/>
                <a:cs typeface="Gill Sans Light"/>
              </a:rPr>
              <a:t>RAM</a:t>
            </a:r>
            <a:endParaRPr lang="en-US" sz="1600" dirty="0">
              <a:latin typeface="Gill Sans Light"/>
              <a:cs typeface="Gill Sans Ligh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308540" y="4841727"/>
            <a:ext cx="311935" cy="1029048"/>
          </a:xfrm>
          <a:prstGeom prst="rect">
            <a:avLst/>
          </a:prstGeom>
          <a:solidFill>
            <a:srgbClr val="4B4F8F">
              <a:alpha val="50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1</a:t>
            </a:r>
          </a:p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  <a:p>
            <a:pPr algn="ctr"/>
            <a:r>
              <a:rPr lang="en-US" sz="1700" dirty="0">
                <a:solidFill>
                  <a:srgbClr val="000000"/>
                </a:solidFill>
                <a:latin typeface="Gill Sans Light"/>
                <a:cs typeface="Gill Sans Light"/>
              </a:rPr>
              <a:t>0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019893" y="4841727"/>
            <a:ext cx="311935" cy="1029048"/>
          </a:xfrm>
          <a:prstGeom prst="rect">
            <a:avLst/>
          </a:prstGeom>
          <a:solidFill>
            <a:srgbClr val="3AB68A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050</a:t>
            </a:r>
          </a:p>
        </p:txBody>
      </p:sp>
      <p:sp>
        <p:nvSpPr>
          <p:cNvPr id="35" name="Rectangle 34"/>
          <p:cNvSpPr/>
          <p:nvPr/>
        </p:nvSpPr>
        <p:spPr>
          <a:xfrm>
            <a:off x="2767585" y="4841727"/>
            <a:ext cx="311935" cy="1029048"/>
          </a:xfrm>
          <a:prstGeom prst="rect">
            <a:avLst/>
          </a:prstGeom>
          <a:solidFill>
            <a:srgbClr val="C14480">
              <a:alpha val="57000"/>
            </a:srgbClr>
          </a:solidFill>
          <a:ln w="381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017</a:t>
            </a:r>
            <a:endParaRPr lang="en-US" sz="17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50506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18068</TotalTime>
  <Words>2204</Words>
  <Application>Microsoft Macintosh PowerPoint</Application>
  <PresentationFormat>On-screen Show (4:3)</PresentationFormat>
  <Paragraphs>867</Paragraphs>
  <Slides>52</Slides>
  <Notes>46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3" baseType="lpstr">
      <vt:lpstr>Office Theme</vt:lpstr>
      <vt:lpstr>PowerPoint Presentation</vt:lpstr>
      <vt:lpstr>Today</vt:lpstr>
      <vt:lpstr>Today</vt:lpstr>
      <vt:lpstr>SGD on sparse functions</vt:lpstr>
      <vt:lpstr>HOGWILD! 2011</vt:lpstr>
      <vt:lpstr>A Noisy Lens  for Asynchronous Algorithms</vt:lpstr>
      <vt:lpstr>HOGWILD! as noisy SGD</vt:lpstr>
      <vt:lpstr>HOGWILD! as noisy SGD</vt:lpstr>
      <vt:lpstr>HOGWILD! as noisy SGD</vt:lpstr>
      <vt:lpstr>HOGWILD! as noisy SGD</vt:lpstr>
      <vt:lpstr>HOGWILD! as noisy SGD</vt:lpstr>
      <vt:lpstr>HOGWILD! as noisy SGD</vt:lpstr>
      <vt:lpstr>HOGWILD! as noisy SGD</vt:lpstr>
      <vt:lpstr>HOGWILD! as noisy SGD</vt:lpstr>
      <vt:lpstr>HOGWILD! as noisy SGD</vt:lpstr>
      <vt:lpstr>Convergence Rates for Noisy SGD </vt:lpstr>
      <vt:lpstr>Understanding Asynchrony Noise</vt:lpstr>
      <vt:lpstr>PowerPoint Presentation</vt:lpstr>
      <vt:lpstr>PowerPoint Presentation</vt:lpstr>
      <vt:lpstr>PowerPoint Presentation</vt:lpstr>
      <vt:lpstr>PowerPoint Presentation</vt:lpstr>
      <vt:lpstr>Convergence Rates for Hogwild!</vt:lpstr>
      <vt:lpstr>Convergence Rates for Hogwild!</vt:lpstr>
      <vt:lpstr>Convergence Rates for Hogwild!</vt:lpstr>
      <vt:lpstr>Asynchrony Noise</vt:lpstr>
      <vt:lpstr>Asynchrony Noise</vt:lpstr>
      <vt:lpstr>Asynchrony Noise</vt:lpstr>
      <vt:lpstr>Asynchrony Noise</vt:lpstr>
      <vt:lpstr>Asynchrony Noise</vt:lpstr>
      <vt:lpstr>Asynchrony Noise</vt:lpstr>
      <vt:lpstr>Asynchrony Noise</vt:lpstr>
      <vt:lpstr>Asynchrony Noise</vt:lpstr>
      <vt:lpstr>Asynchrony Noise</vt:lpstr>
      <vt:lpstr>Asynchrony Noise</vt:lpstr>
      <vt:lpstr>Asynchrony Noise</vt:lpstr>
      <vt:lpstr>Convergence Rates for Hogwild!</vt:lpstr>
      <vt:lpstr>Hogwild Rates: Proof Recap</vt:lpstr>
      <vt:lpstr>Convergence of Hogwild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Noisy Lens</vt:lpstr>
      <vt:lpstr>Asynchronous SVRG?</vt:lpstr>
      <vt:lpstr>KROMAGNON</vt:lpstr>
      <vt:lpstr>Experiments</vt:lpstr>
      <vt:lpstr>PowerPoint Presentation</vt:lpstr>
      <vt:lpstr>Open Problems: Part 1</vt:lpstr>
      <vt:lpstr>Open Problems: Part 2</vt:lpstr>
      <vt:lpstr>Open Problems: Part 3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anadim</dc:creator>
  <cp:lastModifiedBy>anadim</cp:lastModifiedBy>
  <cp:revision>1785</cp:revision>
  <cp:lastPrinted>2015-02-25T04:53:56Z</cp:lastPrinted>
  <dcterms:created xsi:type="dcterms:W3CDTF">2015-02-09T20:18:11Z</dcterms:created>
  <dcterms:modified xsi:type="dcterms:W3CDTF">2016-10-29T14:01:04Z</dcterms:modified>
</cp:coreProperties>
</file>

<file path=docProps/thumbnail.jpeg>
</file>